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4aae37612447ba" /><Relationship Type="http://schemas.openxmlformats.org/officeDocument/2006/relationships/extended-properties" Target="/docProps/app.xml" Id="Rdff843ae3e9f4525" /><Relationship Type="http://schemas.openxmlformats.org/officeDocument/2006/relationships/officeDocument" Target="/ppt/presentation.xml" Id="R0039179ba5b149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064e8714694530"/>
  </p:sldMasterIdLst>
  <p:notesMasterIdLst>
    <p:notesMasterId xmlns:r="http://schemas.openxmlformats.org/officeDocument/2006/relationships" r:id="Ra7840b1ab2794e63"/>
  </p:notesMasterIdLst>
  <p:sldIdLst>
    <p:sldId xmlns:r="http://schemas.openxmlformats.org/officeDocument/2006/relationships" id="256" r:id="Re9d7c23f81564420"/>
    <p:sldId xmlns:r="http://schemas.openxmlformats.org/officeDocument/2006/relationships" id="257" r:id="R0c86acf7012443cf"/>
    <p:sldId xmlns:r="http://schemas.openxmlformats.org/officeDocument/2006/relationships" id="258" r:id="R5282802ae2494013"/>
    <p:sldId xmlns:r="http://schemas.openxmlformats.org/officeDocument/2006/relationships" id="259" r:id="R0d193634f6c8497a"/>
    <p:sldId xmlns:r="http://schemas.openxmlformats.org/officeDocument/2006/relationships" id="260" r:id="R4b187fd472634081"/>
    <p:sldId xmlns:r="http://schemas.openxmlformats.org/officeDocument/2006/relationships" id="261" r:id="R016e1d7616e84f56"/>
    <p:sldId xmlns:r="http://schemas.openxmlformats.org/officeDocument/2006/relationships" id="262" r:id="Rd522b8b02e8f4d7c"/>
    <p:sldId xmlns:r="http://schemas.openxmlformats.org/officeDocument/2006/relationships" id="263" r:id="Re314c8ea7e1c4c0e"/>
    <p:sldId xmlns:r="http://schemas.openxmlformats.org/officeDocument/2006/relationships" id="264" r:id="Rec2777d0a779497f"/>
    <p:sldId xmlns:r="http://schemas.openxmlformats.org/officeDocument/2006/relationships" id="265" r:id="Rd7bf88345f3b47ce"/>
    <p:sldId xmlns:r="http://schemas.openxmlformats.org/officeDocument/2006/relationships" id="266" r:id="R766a274f5d3f4b50"/>
    <p:sldId xmlns:r="http://schemas.openxmlformats.org/officeDocument/2006/relationships" id="267" r:id="R3d10d51fa97849de"/>
    <p:sldId xmlns:r="http://schemas.openxmlformats.org/officeDocument/2006/relationships" id="268" r:id="Rd681e4219a774a1f"/>
    <p:sldId xmlns:r="http://schemas.openxmlformats.org/officeDocument/2006/relationships" id="269" r:id="Rd217e7723dba4321"/>
    <p:sldId xmlns:r="http://schemas.openxmlformats.org/officeDocument/2006/relationships" id="270" r:id="R59ea660b043d4513"/>
    <p:sldId xmlns:r="http://schemas.openxmlformats.org/officeDocument/2006/relationships" id="271" r:id="R9e6c184daf064dd4"/>
    <p:sldId xmlns:r="http://schemas.openxmlformats.org/officeDocument/2006/relationships" id="272" r:id="R588a8aa7330942bd"/>
    <p:sldId xmlns:r="http://schemas.openxmlformats.org/officeDocument/2006/relationships" id="273" r:id="R3bdd8780400b4342"/>
    <p:sldId xmlns:r="http://schemas.openxmlformats.org/officeDocument/2006/relationships" id="274" r:id="R8b65d61bec15473e"/>
    <p:sldId xmlns:r="http://schemas.openxmlformats.org/officeDocument/2006/relationships" id="275" r:id="R01ae2bef3fba49a2"/>
    <p:sldId xmlns:r="http://schemas.openxmlformats.org/officeDocument/2006/relationships" id="276" r:id="R4fbabb2b4b2e41d8"/>
    <p:sldId xmlns:r="http://schemas.openxmlformats.org/officeDocument/2006/relationships" id="277" r:id="R24c3854088b34f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94af9b70e44f79" /><Relationship Type="http://schemas.openxmlformats.org/officeDocument/2006/relationships/slideMaster" Target="/ppt/slideMasters/slideMaster1.xml" Id="R85064e8714694530" /><Relationship Type="http://schemas.openxmlformats.org/officeDocument/2006/relationships/notesMaster" Target="/ppt/notesMasters/notesMaster1.xml" Id="Ra7840b1ab2794e63" /><Relationship Type="http://schemas.openxmlformats.org/officeDocument/2006/relationships/presProps" Target="/ppt/presProps.xml" Id="R525cbe3431464e0b" /><Relationship Type="http://schemas.openxmlformats.org/officeDocument/2006/relationships/tableStyles" Target="/ppt/tableStyles.xml" Id="R4e8e07f9914d4209" /><Relationship Type="http://schemas.openxmlformats.org/officeDocument/2006/relationships/slide" Target="/ppt/slides/slide1.xml" Id="Re9d7c23f81564420" /><Relationship Type="http://schemas.openxmlformats.org/officeDocument/2006/relationships/slide" Target="/ppt/slides/slide2.xml" Id="R0c86acf7012443cf" /><Relationship Type="http://schemas.openxmlformats.org/officeDocument/2006/relationships/slide" Target="/ppt/slides/slide3.xml" Id="R5282802ae2494013" /><Relationship Type="http://schemas.openxmlformats.org/officeDocument/2006/relationships/slide" Target="/ppt/slides/slide4.xml" Id="R0d193634f6c8497a" /><Relationship Type="http://schemas.openxmlformats.org/officeDocument/2006/relationships/slide" Target="/ppt/slides/slide5.xml" Id="R4b187fd472634081" /><Relationship Type="http://schemas.openxmlformats.org/officeDocument/2006/relationships/slide" Target="/ppt/slides/slide6.xml" Id="R016e1d7616e84f56" /><Relationship Type="http://schemas.openxmlformats.org/officeDocument/2006/relationships/slide" Target="/ppt/slides/slide7.xml" Id="Rd522b8b02e8f4d7c" /><Relationship Type="http://schemas.openxmlformats.org/officeDocument/2006/relationships/slide" Target="/ppt/slides/slide8.xml" Id="Re314c8ea7e1c4c0e" /><Relationship Type="http://schemas.openxmlformats.org/officeDocument/2006/relationships/slide" Target="/ppt/slides/slide9.xml" Id="Rec2777d0a779497f" /><Relationship Type="http://schemas.openxmlformats.org/officeDocument/2006/relationships/slide" Target="/ppt/slides/slide10.xml" Id="Rd7bf88345f3b47ce" /><Relationship Type="http://schemas.openxmlformats.org/officeDocument/2006/relationships/slide" Target="/ppt/slides/slide11.xml" Id="R766a274f5d3f4b50" /><Relationship Type="http://schemas.openxmlformats.org/officeDocument/2006/relationships/slide" Target="/ppt/slides/slide12.xml" Id="R3d10d51fa97849de" /><Relationship Type="http://schemas.openxmlformats.org/officeDocument/2006/relationships/slide" Target="/ppt/slides/slide13.xml" Id="Rd681e4219a774a1f" /><Relationship Type="http://schemas.openxmlformats.org/officeDocument/2006/relationships/slide" Target="/ppt/slides/slide14.xml" Id="Rd217e7723dba4321" /><Relationship Type="http://schemas.openxmlformats.org/officeDocument/2006/relationships/slide" Target="/ppt/slides/slide15.xml" Id="R59ea660b043d4513" /><Relationship Type="http://schemas.openxmlformats.org/officeDocument/2006/relationships/slide" Target="/ppt/slides/slide16.xml" Id="R9e6c184daf064dd4" /><Relationship Type="http://schemas.openxmlformats.org/officeDocument/2006/relationships/slide" Target="/ppt/slides/slide17.xml" Id="R588a8aa7330942bd" /><Relationship Type="http://schemas.openxmlformats.org/officeDocument/2006/relationships/slide" Target="/ppt/slides/slide18.xml" Id="R3bdd8780400b4342" /><Relationship Type="http://schemas.openxmlformats.org/officeDocument/2006/relationships/slide" Target="/ppt/slides/slide19.xml" Id="R8b65d61bec15473e" /><Relationship Type="http://schemas.openxmlformats.org/officeDocument/2006/relationships/slide" Target="/ppt/slides/slide20.xml" Id="R01ae2bef3fba49a2" /><Relationship Type="http://schemas.openxmlformats.org/officeDocument/2006/relationships/slide" Target="/ppt/slides/slide21.xml" Id="R4fbabb2b4b2e41d8" /><Relationship Type="http://schemas.openxmlformats.org/officeDocument/2006/relationships/slide" Target="/ppt/slides/slide22.xml" Id="R24c3854088b34f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e61d9375be46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e229a41303454f" /><Relationship Type="http://schemas.openxmlformats.org/officeDocument/2006/relationships/notesMaster" Target="/ppt/notesMasters/notesMaster1.xml" Id="R3076a7070e3643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deaccd96da4138" /><Relationship Type="http://schemas.openxmlformats.org/officeDocument/2006/relationships/notesMaster" Target="/ppt/notesMasters/notesMaster1.xml" Id="Rcb309e596b1a48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2991b34cf14855" /><Relationship Type="http://schemas.openxmlformats.org/officeDocument/2006/relationships/notesMaster" Target="/ppt/notesMasters/notesMaster1.xml" Id="Raf1654494c6e40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ad457932c34a2f" /><Relationship Type="http://schemas.openxmlformats.org/officeDocument/2006/relationships/notesMaster" Target="/ppt/notesMasters/notesMaster1.xml" Id="R67c38c4c0c064b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d2aab889b1458f" /><Relationship Type="http://schemas.openxmlformats.org/officeDocument/2006/relationships/notesMaster" Target="/ppt/notesMasters/notesMaster1.xml" Id="Rfda716a8526c46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104ec9becf40fb" /><Relationship Type="http://schemas.openxmlformats.org/officeDocument/2006/relationships/notesMaster" Target="/ppt/notesMasters/notesMaster1.xml" Id="R7db2281d10f142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4e829694494fa4" /><Relationship Type="http://schemas.openxmlformats.org/officeDocument/2006/relationships/notesMaster" Target="/ppt/notesMasters/notesMaster1.xml" Id="Rb7adea3921a1481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42affbdc2c4495" /><Relationship Type="http://schemas.openxmlformats.org/officeDocument/2006/relationships/notesMaster" Target="/ppt/notesMasters/notesMaster1.xml" Id="R1bf0417b368849f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9c4c51a2c54b83" /><Relationship Type="http://schemas.openxmlformats.org/officeDocument/2006/relationships/notesMaster" Target="/ppt/notesMasters/notesMaster1.xml" Id="R86421c4999c449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d221ac5a384c2c" /><Relationship Type="http://schemas.openxmlformats.org/officeDocument/2006/relationships/notesMaster" Target="/ppt/notesMasters/notesMaster1.xml" Id="R98803e48d7664f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86b2d5c6ca47fc" /><Relationship Type="http://schemas.openxmlformats.org/officeDocument/2006/relationships/notesMaster" Target="/ppt/notesMasters/notesMaster1.xml" Id="Ra3e1243d57604fc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f70121c71cf4070" /><Relationship Type="http://schemas.openxmlformats.org/officeDocument/2006/relationships/notesMaster" Target="/ppt/notesMasters/notesMaster1.xml" Id="Rf52c3528bbd6476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5943c7d66f34489" /><Relationship Type="http://schemas.openxmlformats.org/officeDocument/2006/relationships/notesMaster" Target="/ppt/notesMasters/notesMaster1.xml" Id="Rf8f8d39c06df45b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5529636802432d" /><Relationship Type="http://schemas.openxmlformats.org/officeDocument/2006/relationships/notesMaster" Target="/ppt/notesMasters/notesMaster1.xml" Id="Rdff4bb5a6b9e424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6efa91a0dd6449f" /><Relationship Type="http://schemas.openxmlformats.org/officeDocument/2006/relationships/notesMaster" Target="/ppt/notesMasters/notesMaster1.xml" Id="R9dff535aae2445a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5d572fc4d3c4eaf" /><Relationship Type="http://schemas.openxmlformats.org/officeDocument/2006/relationships/notesMaster" Target="/ppt/notesMasters/notesMaster1.xml" Id="R5c9d2a473094475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24c71293461496f" /><Relationship Type="http://schemas.openxmlformats.org/officeDocument/2006/relationships/notesMaster" Target="/ppt/notesMasters/notesMaster1.xml" Id="Re85d5a54fba344c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51bcc6fc7c44e41" /><Relationship Type="http://schemas.openxmlformats.org/officeDocument/2006/relationships/notesMaster" Target="/ppt/notesMasters/notesMaster1.xml" Id="Rab559d61c287405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6ea0e748bc54274" /><Relationship Type="http://schemas.openxmlformats.org/officeDocument/2006/relationships/notesMaster" Target="/ppt/notesMasters/notesMaster1.xml" Id="R9342551cd0194c0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f320303a53449bb" /><Relationship Type="http://schemas.openxmlformats.org/officeDocument/2006/relationships/notesMaster" Target="/ppt/notesMasters/notesMaster1.xml" Id="R684f809046b14fb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592ac819c7a41b9" /><Relationship Type="http://schemas.openxmlformats.org/officeDocument/2006/relationships/notesMaster" Target="/ppt/notesMasters/notesMaster1.xml" Id="R9c52e6828d9b45c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d0cd28590a24d76" /><Relationship Type="http://schemas.openxmlformats.org/officeDocument/2006/relationships/notesMaster" Target="/ppt/notesMasters/notesMaster1.xml" Id="R2af2ed7ffb6344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https://pilot-ufo.maxximus-meridius.workers.dev/site-map</a:t>
            </a:r>
          </a:p>
          <a:p xmlns:a="http://schemas.openxmlformats.org/drawingml/2006/main">
            <a:r>
              <a:t>Marca original do portal preservada a partir de components/PortalBrand.tsx.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https://pilot-ufo.maxximus-meridius.workers.dev/site-map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https://pilot-ufo.maxximus-meridius.workers.dev/news</a:t>
            </a:r>
          </a:p>
          <a:p xmlns:a="http://schemas.openxmlformats.org/drawingml/2006/main">
            <a:r>
              <a:t>https://pilot-ufo.maxximus-meridius.workers.dev/reports</a:t>
            </a:r>
          </a:p>
          <a:p xmlns:a="http://schemas.openxmlformats.org/drawingml/2006/main">
            <a:r>
              <a:t>https://pilot-ufo.maxximus-meridius.workers.dev/dashboard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https://pilot-ufo.maxximus-meridius.workers.dev/ovnis/tempo-real</a:t>
            </a:r>
          </a:p>
          <a:p xmlns:a="http://schemas.openxmlformats.org/drawingml/2006/main">
            <a:r>
              <a:t>https://pilot-ufo.maxximus-meridius.workers.dev/ovnis/tempo-real/drone-sightings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https://pilot-ufo.maxximus-meridius.workers.dev/investigacao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https://pilot-ufo.maxximus-meridius.workers.dev/aviationstack</a:t>
            </a:r>
          </a:p>
          <a:p xmlns:a="http://schemas.openxmlformats.org/drawingml/2006/main">
            <a:r>
              <a:t>https://pilot-ufo.maxximus-meridius.workers.dev/atc-frequencias</a:t>
            </a:r>
          </a:p>
          <a:p xmlns:a="http://schemas.openxmlformats.org/drawingml/2006/main">
            <a:r>
              <a:t>https://pilot-ufo.maxximus-meridius.workers.dev/notam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https://pilot-ufo.maxximus-meridius.workers.dev/metar</a:t>
            </a:r>
          </a:p>
          <a:p xmlns:a="http://schemas.openxmlformats.org/drawingml/2006/main">
            <a:r>
              <a:t>https://pilot-ufo.maxximus-meridius.workers.dev/metar/map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https://pilot-ufo.maxximus-meridius.workers.dev/previsao-tempo-satelite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https://pilot-ufo.maxximus-meridius.workers.dev/starlink/flare</a:t>
            </a:r>
          </a:p>
          <a:p xmlns:a="http://schemas.openxmlformats.org/drawingml/2006/main">
            <a:r>
              <a:t>https://pilot-ufo.maxximus-meridius.workers.dev/starlink/geracoes</a:t>
            </a:r>
          </a:p>
          <a:p xmlns:a="http://schemas.openxmlformats.org/drawingml/2006/main">
            <a:r>
              <a:t>Imagem: pôster da Terra já utilizado no portal, public/media/starlink-flare/earth-poster.webp.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https://pilot-ufo.maxximus-meridius.workers.dev/starlink/flare/nasa</a:t>
            </a:r>
          </a:p>
          <a:p xmlns:a="http://schemas.openxmlformats.org/drawingml/2006/main">
            <a:r>
              <a:t>https://pilot-ufo.maxximus-meridius.workers.dev/aurora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https://pilot-ufo.maxximus-meridius.workers.dev/spaceweather/flare</a:t>
            </a:r>
          </a:p>
          <a:p xmlns:a="http://schemas.openxmlformats.org/drawingml/2006/main">
            <a:r>
              <a:t>https://pilot-ufo.maxximus-meridius.workers.dev/aurora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https://pilot-ufo.maxximus-meridius.workers.dev/space/roman</a:t>
            </a:r>
          </a:p>
          <a:p xmlns:a="http://schemas.openxmlformats.org/drawingml/2006/main">
            <a:r>
              <a:t>https://pilot-ufo.maxximus-meridius.workers.dev/space/hubble</a:t>
            </a:r>
          </a:p>
          <a:p xmlns:a="http://schemas.openxmlformats.org/drawingml/2006/main">
            <a:r>
              <a:t>https://pilot-ufo.maxximus-meridius.workers.dev/space/webb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https://pilot-ufo.maxximus-meridius.workers.dev/space/hubble</a:t>
            </a:r>
          </a:p>
          <a:p xmlns:a="http://schemas.openxmlformats.org/drawingml/2006/main">
            <a:r>
              <a:t>https://pilot-ufo.maxximus-meridius.workers.dev/space/webb</a:t>
            </a:r>
          </a:p>
          <a:p xmlns:a="http://schemas.openxmlformats.org/drawingml/2006/main">
            <a:r>
              <a:t>Os atlas DSS2 e 2MASS mostram imagens de referência. Não equivalem a uma transmissão instantânea da imagem científica recém-obtida.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https://pilot-ufo.maxximus-meridius.workers.dev/space/spacex</a:t>
            </a:r>
          </a:p>
          <a:p xmlns:a="http://schemas.openxmlformats.org/drawingml/2006/main">
            <a:r>
              <a:t>Imagem: quadro do vídeo de lançamento enviado ao portal pelo proprietário. Arquivo public/media/starship-flight-14/lancamento-zoom.jpg.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https://pilot-ufo.maxximus-meridius.workers.dev/space/iss-live</a:t>
            </a:r>
          </a:p>
          <a:p xmlns:a="http://schemas.openxmlformats.org/drawingml/2006/main">
            <a:r>
              <a:t>https://pilot-ufo.maxximus-meridius.workers.dev/space/ssc</a:t>
            </a:r>
          </a:p>
          <a:p xmlns:a="http://schemas.openxmlformats.org/drawingml/2006/main">
            <a:r>
              <a:t>https://pilot-ufo.maxximus-meridius.workers.dev/space/mission-design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https://pilot-ufo.maxximus-meridius.workers.dev/space/eonet</a:t>
            </a:r>
          </a:p>
          <a:p xmlns:a="http://schemas.openxmlformats.org/drawingml/2006/main">
            <a:r>
              <a:t>https://pilot-ufo.maxximus-meridius.workers.dev/gibs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https://pilot-ufo.maxximus-meridius.workers.dev/biblioteca</a:t>
            </a:r>
          </a:p>
          <a:p xmlns:a="http://schemas.openxmlformats.org/drawingml/2006/main">
            <a:r>
              <a:t>https://pilot-ufo.maxximus-meridius.workers.dev/biblioteca/artigos</a:t>
            </a:r>
          </a:p>
          <a:p xmlns:a="http://schemas.openxmlformats.org/drawingml/2006/main">
            <a:r>
              <a:t>https://pilot-ufo.maxximus-meridius.workers.dev/biblioteca/aeronaves-infografico</a:t>
            </a:r>
          </a:p>
          <a:p xmlns:a="http://schemas.openxmlformats.org/drawingml/2006/main">
            <a:r>
              <a:t>https://pilot-ufo.maxximus-meridius.workers.dev/biblioteca/relatos</a:t>
            </a:r>
          </a:p>
          <a:p xmlns:a="http://schemas.openxmlformats.org/drawingml/2006/main">
            <a:r>
              <a:t>https://pilot-ufo.maxximus-meridius.workers.dev/biblioteca/videos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https://pilot-ufo.maxximus-meridius.workers.dev/biblioteca/aulas</a:t>
            </a:r>
          </a:p>
          <a:p xmlns:a="http://schemas.openxmlformats.org/drawingml/2006/main">
            <a:r>
              <a:t>Contagens verificadas no índice do repositório data/indexes/learning-center.json: 184 vídeos, 15 aulas estruturadas, 169 clipes, 12 trilhas.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https://pilot-ufo.maxximus-meridius.workers.dev/biblioteca/internet-archive</a:t>
            </a:r>
          </a:p>
          <a:p xmlns:a="http://schemas.openxmlformats.org/drawingml/2006/main">
            <a:r>
              <a:t>https://pilot-ufo.maxximus-meridius.workers.dev/biblioteca/arxiv</a:t>
            </a:r>
          </a:p>
          <a:p xmlns:a="http://schemas.openxmlformats.org/drawingml/2006/main">
            <a:r>
              <a:t>As imagens de interface documentam o portal e não representam uma atualização contínua dentro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https://pilot-ufo.maxximus-meridius.workers.dev/war-gov</a:t>
            </a:r>
          </a:p>
          <a:p xmlns:a="http://schemas.openxmlformats.org/drawingml/2006/main">
            <a:r>
              <a:t>https://pilot-ufo.maxximus-meridius.workers.dev/war-gov/documentos</a:t>
            </a:r>
          </a:p>
          <a:p xmlns:a="http://schemas.openxmlformats.org/drawingml/2006/main">
            <a:r>
              <a:t>https://pilot-ufo.maxximus-meridius.workers.dev/war-gov/documentos/release-02</a:t>
            </a:r>
          </a:p>
          <a:p xmlns:a="http://schemas.openxmlformats.org/drawingml/2006/main">
            <a:r>
              <a:t>https://pilot-ufo.maxximus-meridius.workers.dev/war-gov/documentos/release-03</a:t>
            </a:r>
          </a:p>
          <a:p xmlns:a="http://schemas.openxmlformats.org/drawingml/2006/main">
            <a:r>
              <a:t>https://pilot-ufo.maxximus-meridius.workers.dev/war-gov/documentos/release-04</a:t>
            </a:r>
          </a:p>
          <a:p xmlns:a="http://schemas.openxmlformats.org/drawingml/2006/main">
            <a:r>
              <a:t>https://pilot-ufo.maxximus-meridius.workers.dev/war-gov/documentos/release-05</a:t>
            </a:r>
          </a:p>
          <a:p xmlns:a="http://schemas.openxmlformats.org/drawingml/2006/main">
            <a:r>
              <a:t>https://pilot-ufo.maxximus-meridius.workers.dev/war-gov/documentos/release-06</a:t>
            </a:r>
          </a:p>
          <a:p xmlns:a="http://schemas.openxmlformats.org/drawingml/2006/main">
            <a:r>
              <a:t>As descrições tratam do acervo oferecido no portal. A presença de um registro no acervo não determina a natureza do objeto observado.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https://pilot-ufo.maxximus-meridius.workers.dev/investigacao</a:t>
            </a:r>
          </a:p>
          <a:p xmlns:a="http://schemas.openxmlformats.org/drawingml/2006/main">
            <a:r>
              <a:t>https://pilot-ufo.maxximus-meridius.workers.dev/aviationstack</a:t>
            </a:r>
          </a:p>
          <a:p xmlns:a="http://schemas.openxmlformats.org/drawingml/2006/main">
            <a:r>
              <a:t>https://pilot-ufo.maxximus-meridius.workers.dev/metar</a:t>
            </a:r>
          </a:p>
          <a:p xmlns:a="http://schemas.openxmlformats.org/drawingml/2006/main">
            <a:r>
              <a:t>https://pilot-ufo.maxximus-meridius.workers.dev/starlink/flare</a:t>
            </a:r>
          </a:p>
          <a:p xmlns:a="http://schemas.openxmlformats.org/drawingml/2006/main">
            <a:r>
              <a:t>https://pilot-ufo.maxximus-meridius.workers.dev/reports</a:t>
            </a:r>
          </a:p>
          <a:p xmlns:a="http://schemas.openxmlformats.org/drawingml/2006/main">
            <a:r>
              <a:t>Uma ausência no painel não exclui uma aeronave. A cobertura, o histórico e a disponibilidade variam conforme a fonte.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Guia do portal. Edição de 1º de outubro de 2026.</a:t>
            </a:r>
          </a:p>
          <a:p xmlns:a="http://schemas.openxmlformats.org/drawingml/2006/main">
            <a:r>
              <a:t>Fontes do conteúdo e das capturas: https://pilot-ufo.maxximus-meridius.workers.dev/site-map</a:t>
            </a:r>
          </a:p>
          <a:p xmlns:a="http://schemas.openxmlformats.org/drawingml/2006/main">
            <a:r>
              <a:t>https://pilot-ufo.maxximus-meridius.workers.dev/</a:t>
            </a:r>
          </a:p>
          <a:p xmlns:a="http://schemas.openxmlformats.org/drawingml/2006/main">
            <a:r>
              <a:t>https://pilot-ufo.maxximus-meridius.workers.dev/atlas</a:t>
            </a:r>
          </a:p>
          <a:p xmlns:a="http://schemas.openxmlformats.org/drawingml/2006/main">
            <a:r>
              <a:t>https://pilot-ufo.maxximus-meridius.workers.dev/rss</a:t>
            </a:r>
          </a:p>
          <a:p xmlns:a="http://schemas.openxmlformats.org/drawingml/2006/main">
            <a:r>
              <a:t>O mapa público reúne também subpáginas e âncoras de cada área. Os valores apresentados em capturas são registros da interface, não telemetria atualizada no arquivo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4c939a93b442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c8730560b945d4" /><Relationship Type="http://schemas.openxmlformats.org/officeDocument/2006/relationships/slideLayout" Target="/ppt/slideLayouts/slideLayout1.xml" Id="R52387b07ebba4a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387b07ebba4a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81db130974895" /><Relationship Type="http://schemas.openxmlformats.org/officeDocument/2006/relationships/image" Target="/ppt/media/image.png" Id="R6d27cdea56804499" /><Relationship Type="http://schemas.openxmlformats.org/officeDocument/2006/relationships/hyperlink" Target="https://pilot-ufo.maxximus-meridius.workers.dev/site-map" TargetMode="External" Id="R30b0377662cc47c3" /><Relationship Type="http://schemas.openxmlformats.org/officeDocument/2006/relationships/notesSlide" Target="/ppt/notesSlides/notesSlide1.xml" Id="Rf501c4a30f3b42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8ead4cbb654fc7" /><Relationship Type="http://schemas.openxmlformats.org/officeDocument/2006/relationships/hyperlink" Target="https://pilot-ufo.maxximus-meridius.workers.dev/" TargetMode="External" Id="Rad9a400131614d87" /><Relationship Type="http://schemas.openxmlformats.org/officeDocument/2006/relationships/hyperlink" Target="https://pilot-ufo.maxximus-meridius.workers.dev/news" TargetMode="External" Id="R39b4513cf2b7420d" /><Relationship Type="http://schemas.openxmlformats.org/officeDocument/2006/relationships/hyperlink" Target="https://pilot-ufo.maxximus-meridius.workers.dev/aviationstack" TargetMode="External" Id="R6c3c65153d294bf8" /><Relationship Type="http://schemas.openxmlformats.org/officeDocument/2006/relationships/hyperlink" Target="https://pilot-ufo.maxximus-meridius.workers.dev/investigacao" TargetMode="External" Id="R1b86e3db0a9342c4" /><Relationship Type="http://schemas.openxmlformats.org/officeDocument/2006/relationships/hyperlink" Target="https://pilot-ufo.maxximus-meridius.workers.dev/space/webb" TargetMode="External" Id="Rbf9b8c29ece74434" /><Relationship Type="http://schemas.openxmlformats.org/officeDocument/2006/relationships/hyperlink" Target="https://pilot-ufo.maxximus-meridius.workers.dev/starlink/flare" TargetMode="External" Id="Re731d0415ed14951" /><Relationship Type="http://schemas.openxmlformats.org/officeDocument/2006/relationships/hyperlink" Target="https://pilot-ufo.maxximus-meridius.workers.dev/biblioteca" TargetMode="External" Id="Ra995874ea8954740" /><Relationship Type="http://schemas.openxmlformats.org/officeDocument/2006/relationships/notesSlide" Target="/ppt/notesSlides/notesSlide2.xml" Id="Rf0efca1f6aa441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937efed074648" /><Relationship Type="http://schemas.openxmlformats.org/officeDocument/2006/relationships/hyperlink" Target="https://pilot-ufo.maxximus-meridius.workers.dev/" TargetMode="External" Id="Rc11a7b58b70c4157" /><Relationship Type="http://schemas.openxmlformats.org/officeDocument/2006/relationships/hyperlink" Target="https://pilot-ufo.maxximus-meridius.workers.dev/news" TargetMode="External" Id="R233ea1e92baf438c" /><Relationship Type="http://schemas.openxmlformats.org/officeDocument/2006/relationships/hyperlink" Target="https://pilot-ufo.maxximus-meridius.workers.dev/reports" TargetMode="External" Id="R5c0114f03cce4068" /><Relationship Type="http://schemas.openxmlformats.org/officeDocument/2006/relationships/hyperlink" Target="https://pilot-ufo.maxximus-meridius.workers.dev/dashboard" TargetMode="External" Id="Rc6f33b126fc04a1f" /><Relationship Type="http://schemas.openxmlformats.org/officeDocument/2006/relationships/image" Target="/ppt/media/image.jpeg" Id="Rd77257a696d74104" /><Relationship Type="http://schemas.openxmlformats.org/officeDocument/2006/relationships/notesSlide" Target="/ppt/notesSlides/notesSlide3.xml" Id="Rbd259de1fd3b47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5ec718c7a2427b" /><Relationship Type="http://schemas.openxmlformats.org/officeDocument/2006/relationships/hyperlink" Target="https://pilot-ufo.maxximus-meridius.workers.dev/" TargetMode="External" Id="R9370657f926c46fd" /><Relationship Type="http://schemas.openxmlformats.org/officeDocument/2006/relationships/hyperlink" Target="https://pilot-ufo.maxximus-meridius.workers.dev/ovnis/tempo-real" TargetMode="External" Id="R7a5dd82759764bfa" /><Relationship Type="http://schemas.openxmlformats.org/officeDocument/2006/relationships/hyperlink" Target="https://pilot-ufo.maxximus-meridius.workers.dev/ovnis/tempo-real/drone-sightings" TargetMode="External" Id="R77c7bb599e30490b" /><Relationship Type="http://schemas.openxmlformats.org/officeDocument/2006/relationships/image" Target="/ppt/media/image2.jpeg" Id="R4b54e237c45c43d9" /><Relationship Type="http://schemas.openxmlformats.org/officeDocument/2006/relationships/notesSlide" Target="/ppt/notesSlides/notesSlide4.xml" Id="Rf3c182ad1c6745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6056370afe4927" /><Relationship Type="http://schemas.openxmlformats.org/officeDocument/2006/relationships/hyperlink" Target="https://pilot-ufo.maxximus-meridius.workers.dev/" TargetMode="External" Id="R08070f1c87fe40da" /><Relationship Type="http://schemas.openxmlformats.org/officeDocument/2006/relationships/hyperlink" Target="https://pilot-ufo.maxximus-meridius.workers.dev/investigacao#stellarium" TargetMode="External" Id="R8b1d76d1a02b4822" /><Relationship Type="http://schemas.openxmlformats.org/officeDocument/2006/relationships/hyperlink" Target="https://pilot-ufo.maxximus-meridius.workers.dev/investigacao#usgs" TargetMode="External" Id="R16bcd1cd8c654b13" /><Relationship Type="http://schemas.openxmlformats.org/officeDocument/2006/relationships/hyperlink" Target="https://pilot-ufo.maxximus-meridius.workers.dev/investigacao#nasa" TargetMode="External" Id="R635182631ee641cd" /><Relationship Type="http://schemas.openxmlformats.org/officeDocument/2006/relationships/image" Target="/ppt/media/image3.jpeg" Id="R9c244e7b886d468a" /><Relationship Type="http://schemas.openxmlformats.org/officeDocument/2006/relationships/notesSlide" Target="/ppt/notesSlides/notesSlide5.xml" Id="R6e7de48db9f043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101309a624bf3" /><Relationship Type="http://schemas.openxmlformats.org/officeDocument/2006/relationships/hyperlink" Target="https://pilot-ufo.maxximus-meridius.workers.dev/" TargetMode="External" Id="R819b5f4c67af4102" /><Relationship Type="http://schemas.openxmlformats.org/officeDocument/2006/relationships/hyperlink" Target="https://pilot-ufo.maxximus-meridius.workers.dev/aviationstack" TargetMode="External" Id="R1cd02b84440e45ca" /><Relationship Type="http://schemas.openxmlformats.org/officeDocument/2006/relationships/hyperlink" Target="https://pilot-ufo.maxximus-meridius.workers.dev/atc-frequencias" TargetMode="External" Id="R04daef52d1e7439d" /><Relationship Type="http://schemas.openxmlformats.org/officeDocument/2006/relationships/hyperlink" Target="https://pilot-ufo.maxximus-meridius.workers.dev/notam" TargetMode="External" Id="R8cfe31c764124df4" /><Relationship Type="http://schemas.openxmlformats.org/officeDocument/2006/relationships/image" Target="/ppt/media/image4.jpeg" Id="Rc72c66524fd4482e" /><Relationship Type="http://schemas.openxmlformats.org/officeDocument/2006/relationships/notesSlide" Target="/ppt/notesSlides/notesSlide6.xml" Id="R0c0c284ad65144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b08db119546f4" /><Relationship Type="http://schemas.openxmlformats.org/officeDocument/2006/relationships/hyperlink" Target="https://pilot-ufo.maxximus-meridius.workers.dev/" TargetMode="External" Id="R77934e53ec274759" /><Relationship Type="http://schemas.openxmlformats.org/officeDocument/2006/relationships/hyperlink" Target="https://pilot-ufo.maxximus-meridius.workers.dev/metar" TargetMode="External" Id="Rde461a9936224480" /><Relationship Type="http://schemas.openxmlformats.org/officeDocument/2006/relationships/hyperlink" Target="https://pilot-ufo.maxximus-meridius.workers.dev/metar#taf" TargetMode="External" Id="R9750655f59f0430e" /><Relationship Type="http://schemas.openxmlformats.org/officeDocument/2006/relationships/hyperlink" Target="https://pilot-ufo.maxximus-meridius.workers.dev/metar#sigmet" TargetMode="External" Id="Rd74e96d42da04069" /><Relationship Type="http://schemas.openxmlformats.org/officeDocument/2006/relationships/image" Target="/ppt/media/image5.jpeg" Id="R6f20216b93a844c3" /><Relationship Type="http://schemas.openxmlformats.org/officeDocument/2006/relationships/hyperlink" Target="https://pilot-ufo.maxximus-meridius.workers.dev/metar/map" TargetMode="External" Id="R281d8024724844f5" /><Relationship Type="http://schemas.openxmlformats.org/officeDocument/2006/relationships/notesSlide" Target="/ppt/notesSlides/notesSlide7.xml" Id="R21f364d1b67343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86c5ffd2c4025" /><Relationship Type="http://schemas.openxmlformats.org/officeDocument/2006/relationships/hyperlink" Target="https://pilot-ufo.maxximus-meridius.workers.dev/" TargetMode="External" Id="Rddc05bbe12744bad" /><Relationship Type="http://schemas.openxmlformats.org/officeDocument/2006/relationships/hyperlink" Target="https://pilot-ufo.maxximus-meridius.workers.dev/previsao-tempo-satelite" TargetMode="External" Id="Rc1b3f7b44dbb4492" /><Relationship Type="http://schemas.openxmlformats.org/officeDocument/2006/relationships/image" Target="/ppt/media/image6.jpeg" Id="R98449fa84f9a47b4" /><Relationship Type="http://schemas.openxmlformats.org/officeDocument/2006/relationships/notesSlide" Target="/ppt/notesSlides/notesSlide8.xml" Id="R326b94cf32734e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7c39a619574b9a" /><Relationship Type="http://schemas.openxmlformats.org/officeDocument/2006/relationships/hyperlink" Target="https://pilot-ufo.maxximus-meridius.workers.dev/" TargetMode="External" Id="R6ed865eb9661407e" /><Relationship Type="http://schemas.openxmlformats.org/officeDocument/2006/relationships/image" Target="/ppt/media/image.bin" Id="R069356d2ca694796" /><Relationship Type="http://schemas.openxmlformats.org/officeDocument/2006/relationships/hyperlink" Target="https://pilot-ufo.maxximus-meridius.workers.dev/starlink/flare" TargetMode="External" Id="Rb48d855704f24d15" /><Relationship Type="http://schemas.openxmlformats.org/officeDocument/2006/relationships/hyperlink" Target="https://pilot-ufo.maxximus-meridius.workers.dev/starlink/geracoes" TargetMode="External" Id="R0825da413fa2468a" /><Relationship Type="http://schemas.openxmlformats.org/officeDocument/2006/relationships/notesSlide" Target="/ppt/notesSlides/notesSlide9.xml" Id="R87aabd4fb72140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4d5177bb574ae4" /><Relationship Type="http://schemas.openxmlformats.org/officeDocument/2006/relationships/hyperlink" Target="https://pilot-ufo.maxximus-meridius.workers.dev/" TargetMode="External" Id="R01209c4176fa439d" /><Relationship Type="http://schemas.openxmlformats.org/officeDocument/2006/relationships/hyperlink" Target="https://pilot-ufo.maxximus-meridius.workers.dev/starlink/flare/nasa" TargetMode="External" Id="R713c5ce4e5e44727" /><Relationship Type="http://schemas.openxmlformats.org/officeDocument/2006/relationships/hyperlink" Target="https://pilot-ufo.maxximus-meridius.workers.dev/starlink/flare/nasa" TargetMode="External" Id="R181e6f73ef61483f" /><Relationship Type="http://schemas.openxmlformats.org/officeDocument/2006/relationships/hyperlink" Target="https://pilot-ufo.maxximus-meridius.workers.dev/aurora" TargetMode="External" Id="R80919d83d78d4cd0" /><Relationship Type="http://schemas.openxmlformats.org/officeDocument/2006/relationships/image" Target="/ppt/media/image2.png" Id="R413ea0550e2b4259" /><Relationship Type="http://schemas.openxmlformats.org/officeDocument/2006/relationships/notesSlide" Target="/ppt/notesSlides/notesSlide10.xml" Id="Re6527c2431cf4f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ff03f575c4ef7" /><Relationship Type="http://schemas.openxmlformats.org/officeDocument/2006/relationships/hyperlink" Target="https://pilot-ufo.maxximus-meridius.workers.dev/" TargetMode="External" Id="Rc30bbb1eed5c4df4" /><Relationship Type="http://schemas.openxmlformats.org/officeDocument/2006/relationships/hyperlink" Target="https://pilot-ufo.maxximus-meridius.workers.dev/spaceweather/flare" TargetMode="External" Id="R31fbd34de0234a3f" /><Relationship Type="http://schemas.openxmlformats.org/officeDocument/2006/relationships/hyperlink" Target="https://pilot-ufo.maxximus-meridius.workers.dev/aurora" TargetMode="External" Id="R529fd54ed44a44b4" /><Relationship Type="http://schemas.openxmlformats.org/officeDocument/2006/relationships/image" Target="/ppt/media/image3.png" Id="R4c2d6886cc794c56" /><Relationship Type="http://schemas.openxmlformats.org/officeDocument/2006/relationships/notesSlide" Target="/ppt/notesSlides/notesSlide11.xml" Id="R92bc82227e864ed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1aab60a404397" /><Relationship Type="http://schemas.openxmlformats.org/officeDocument/2006/relationships/hyperlink" Target="https://pilot-ufo.maxximus-meridius.workers.dev/" TargetMode="External" Id="R92e1b8ae19334759" /><Relationship Type="http://schemas.openxmlformats.org/officeDocument/2006/relationships/hyperlink" Target="https://pilot-ufo.maxximus-meridius.workers.dev/space/roman" TargetMode="External" Id="R4a7d0c952a3d482a" /><Relationship Type="http://schemas.openxmlformats.org/officeDocument/2006/relationships/hyperlink" Target="https://pilot-ufo.maxximus-meridius.workers.dev/space/hubble" TargetMode="External" Id="R5538360d0afe4a7d" /><Relationship Type="http://schemas.openxmlformats.org/officeDocument/2006/relationships/hyperlink" Target="https://pilot-ufo.maxximus-meridius.workers.dev/space/webb" TargetMode="External" Id="Rca562f4f4a334d4b" /><Relationship Type="http://schemas.openxmlformats.org/officeDocument/2006/relationships/image" Target="/ppt/media/image4.png" Id="Rf59985bec62e456a" /><Relationship Type="http://schemas.openxmlformats.org/officeDocument/2006/relationships/notesSlide" Target="/ppt/notesSlides/notesSlide12.xml" Id="R813b868d4327401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b8d8f5156f4922" /><Relationship Type="http://schemas.openxmlformats.org/officeDocument/2006/relationships/hyperlink" Target="https://pilot-ufo.maxximus-meridius.workers.dev/" TargetMode="External" Id="R27f80897c9bb4960" /><Relationship Type="http://schemas.openxmlformats.org/officeDocument/2006/relationships/image" Target="/ppt/media/image5.png" Id="Rbf5e049985d044be" /><Relationship Type="http://schemas.openxmlformats.org/officeDocument/2006/relationships/hyperlink" Target="https://pilot-ufo.maxximus-meridius.workers.dev/space/hubble#observatorio" TargetMode="External" Id="Rbb95bf93d3eb404a" /><Relationship Type="http://schemas.openxmlformats.org/officeDocument/2006/relationships/hyperlink" Target="https://pilot-ufo.maxximus-meridius.workers.dev/space/webb#observatorio" TargetMode="External" Id="R1bc9648b6d4b4de1" /><Relationship Type="http://schemas.openxmlformats.org/officeDocument/2006/relationships/notesSlide" Target="/ppt/notesSlides/notesSlide13.xml" Id="R7d766bd64aa341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ddbefbe8e64352" /><Relationship Type="http://schemas.openxmlformats.org/officeDocument/2006/relationships/hyperlink" Target="https://pilot-ufo.maxximus-meridius.workers.dev/" TargetMode="External" Id="Ra69fb1eda4074ad9" /><Relationship Type="http://schemas.openxmlformats.org/officeDocument/2006/relationships/image" Target="/ppt/media/image7.jpeg" Id="Rc9875ab404b94471" /><Relationship Type="http://schemas.openxmlformats.org/officeDocument/2006/relationships/hyperlink" Target="https://pilot-ufo.maxximus-meridius.workers.dev/space/spacex#videos-starship" TargetMode="External" Id="Rd446c20a3cf24179" /><Relationship Type="http://schemas.openxmlformats.org/officeDocument/2006/relationships/hyperlink" Target="https://pilot-ufo.maxximus-meridius.workers.dev/space/spacex" TargetMode="External" Id="R06e66c4de05145de" /><Relationship Type="http://schemas.openxmlformats.org/officeDocument/2006/relationships/notesSlide" Target="/ppt/notesSlides/notesSlide14.xml" Id="Rf4d5dfb881aa474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437db30be44c6" /><Relationship Type="http://schemas.openxmlformats.org/officeDocument/2006/relationships/hyperlink" Target="https://pilot-ufo.maxximus-meridius.workers.dev/" TargetMode="External" Id="Ra479e29ab2c148e6" /><Relationship Type="http://schemas.openxmlformats.org/officeDocument/2006/relationships/hyperlink" Target="https://pilot-ufo.maxximus-meridius.workers.dev/space/iss-live" TargetMode="External" Id="R9e74fda26fa4439c" /><Relationship Type="http://schemas.openxmlformats.org/officeDocument/2006/relationships/hyperlink" Target="https://pilot-ufo.maxximus-meridius.workers.dev/space/ssc" TargetMode="External" Id="Rd943703fbbf1402b" /><Relationship Type="http://schemas.openxmlformats.org/officeDocument/2006/relationships/hyperlink" Target="https://pilot-ufo.maxximus-meridius.workers.dev/space/mission-design" TargetMode="External" Id="R44008f6d759a452a" /><Relationship Type="http://schemas.openxmlformats.org/officeDocument/2006/relationships/image" Target="/ppt/media/image6.png" Id="Raba7499f80d74bfa" /><Relationship Type="http://schemas.openxmlformats.org/officeDocument/2006/relationships/notesSlide" Target="/ppt/notesSlides/notesSlide15.xml" Id="R92a4d0789769434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934b4be2e14dc1" /><Relationship Type="http://schemas.openxmlformats.org/officeDocument/2006/relationships/hyperlink" Target="https://pilot-ufo.maxximus-meridius.workers.dev/" TargetMode="External" Id="R52b65031a66841ae" /><Relationship Type="http://schemas.openxmlformats.org/officeDocument/2006/relationships/hyperlink" Target="https://pilot-ufo.maxximus-meridius.workers.dev/space/eonet" TargetMode="External" Id="R575c54c571104987" /><Relationship Type="http://schemas.openxmlformats.org/officeDocument/2006/relationships/hyperlink" Target="https://pilot-ufo.maxximus-meridius.workers.dev/gibs" TargetMode="External" Id="Rf4f06b61daa74b8d" /><Relationship Type="http://schemas.openxmlformats.org/officeDocument/2006/relationships/image" Target="/ppt/media/image7.png" Id="R711f97759aec4a03" /><Relationship Type="http://schemas.openxmlformats.org/officeDocument/2006/relationships/notesSlide" Target="/ppt/notesSlides/notesSlide16.xml" Id="R56be73f3c9ec4a0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cd4d1dd98c4656" /><Relationship Type="http://schemas.openxmlformats.org/officeDocument/2006/relationships/hyperlink" Target="https://pilot-ufo.maxximus-meridius.workers.dev/" TargetMode="External" Id="Rf7ba6b8ca29d4508" /><Relationship Type="http://schemas.openxmlformats.org/officeDocument/2006/relationships/hyperlink" Target="https://pilot-ufo.maxximus-meridius.workers.dev/biblioteca" TargetMode="External" Id="R75aafd2dae314b19" /><Relationship Type="http://schemas.openxmlformats.org/officeDocument/2006/relationships/hyperlink" Target="https://pilot-ufo.maxximus-meridius.workers.dev/biblioteca/aeronaves-infografico" TargetMode="External" Id="R94b3545a48c64c1f" /><Relationship Type="http://schemas.openxmlformats.org/officeDocument/2006/relationships/hyperlink" Target="https://pilot-ufo.maxximus-meridius.workers.dev/biblioteca/relatos" TargetMode="External" Id="R454af387f3d447af" /><Relationship Type="http://schemas.openxmlformats.org/officeDocument/2006/relationships/image" Target="/ppt/media/image8.jpeg" Id="R84ef0b885e2f449a" /><Relationship Type="http://schemas.openxmlformats.org/officeDocument/2006/relationships/hyperlink" Target="https://pilot-ufo.maxximus-meridius.workers.dev/biblioteca/artigos" TargetMode="External" Id="Re39638f423114a1d" /><Relationship Type="http://schemas.openxmlformats.org/officeDocument/2006/relationships/hyperlink" Target="https://pilot-ufo.maxximus-meridius.workers.dev/biblioteca/videos" TargetMode="External" Id="R3e8d7b52a48a4178" /><Relationship Type="http://schemas.openxmlformats.org/officeDocument/2006/relationships/notesSlide" Target="/ppt/notesSlides/notesSlide17.xml" Id="Rb1d6382745e640f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6edcde8bc4504" /><Relationship Type="http://schemas.openxmlformats.org/officeDocument/2006/relationships/hyperlink" Target="https://pilot-ufo.maxximus-meridius.workers.dev/" TargetMode="External" Id="R56948039ace64318" /><Relationship Type="http://schemas.openxmlformats.org/officeDocument/2006/relationships/hyperlink" Target="https://pilot-ufo.maxximus-meridius.workers.dev/biblioteca/aulas" TargetMode="External" Id="R74513391769c445d" /><Relationship Type="http://schemas.openxmlformats.org/officeDocument/2006/relationships/hyperlink" Target="https://pilot-ufo.maxximus-meridius.workers.dev/biblioteca/aulas" TargetMode="External" Id="Rb417ac1e1dcc4292" /><Relationship Type="http://schemas.openxmlformats.org/officeDocument/2006/relationships/notesSlide" Target="/ppt/notesSlides/notesSlide18.xml" Id="R7b8edeb3a3734e2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b30e4d61144d00" /><Relationship Type="http://schemas.openxmlformats.org/officeDocument/2006/relationships/hyperlink" Target="https://pilot-ufo.maxximus-meridius.workers.dev/" TargetMode="External" Id="Rb31a5479ddc540e2" /><Relationship Type="http://schemas.openxmlformats.org/officeDocument/2006/relationships/hyperlink" Target="https://pilot-ufo.maxximus-meridius.workers.dev/biblioteca/internet-archive" TargetMode="External" Id="R8736bcb6489046e4" /><Relationship Type="http://schemas.openxmlformats.org/officeDocument/2006/relationships/hyperlink" Target="https://pilot-ufo.maxximus-meridius.workers.dev/biblioteca/arxiv" TargetMode="External" Id="R2845643bf0b14449" /><Relationship Type="http://schemas.openxmlformats.org/officeDocument/2006/relationships/image" Target="/ppt/media/image8.png" Id="Re4f1a3c1e1044a97" /><Relationship Type="http://schemas.openxmlformats.org/officeDocument/2006/relationships/notesSlide" Target="/ppt/notesSlides/notesSlide19.xml" Id="R1fc277bd803646c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1c91282b544a38" /><Relationship Type="http://schemas.openxmlformats.org/officeDocument/2006/relationships/hyperlink" Target="https://pilot-ufo.maxximus-meridius.workers.dev/" TargetMode="External" Id="R1c0813d0f30c4d10" /><Relationship Type="http://schemas.openxmlformats.org/officeDocument/2006/relationships/hyperlink" Target="https://pilot-ufo.maxximus-meridius.workers.dev/war-gov" TargetMode="External" Id="Rf30c00d0d57b4bae" /><Relationship Type="http://schemas.openxmlformats.org/officeDocument/2006/relationships/hyperlink" Target="https://pilot-ufo.maxximus-meridius.workers.dev/war-gov/documentos" TargetMode="External" Id="R25fbef94989e4137" /><Relationship Type="http://schemas.openxmlformats.org/officeDocument/2006/relationships/hyperlink" Target="https://pilot-ufo.maxximus-meridius.workers.dev/war-gov/documentos" TargetMode="External" Id="Ra1738d55e98444f0" /><Relationship Type="http://schemas.openxmlformats.org/officeDocument/2006/relationships/hyperlink" Target="https://pilot-ufo.maxximus-meridius.workers.dev/war-gov/documentos/release-02" TargetMode="External" Id="Ra2429ee2cdaa4da5" /><Relationship Type="http://schemas.openxmlformats.org/officeDocument/2006/relationships/hyperlink" Target="https://pilot-ufo.maxximus-meridius.workers.dev/war-gov/documentos/release-03" TargetMode="External" Id="R99cf41a32567481d" /><Relationship Type="http://schemas.openxmlformats.org/officeDocument/2006/relationships/hyperlink" Target="https://pilot-ufo.maxximus-meridius.workers.dev/war-gov/documentos/release-04" TargetMode="External" Id="R765b39a6cff64443" /><Relationship Type="http://schemas.openxmlformats.org/officeDocument/2006/relationships/hyperlink" Target="https://pilot-ufo.maxximus-meridius.workers.dev/war-gov/documentos/release-05" TargetMode="External" Id="R594f2976ff87449d" /><Relationship Type="http://schemas.openxmlformats.org/officeDocument/2006/relationships/hyperlink" Target="https://pilot-ufo.maxximus-meridius.workers.dev/war-gov/documentos/release-06" TargetMode="External" Id="R4e3dae0169c3419a" /><Relationship Type="http://schemas.openxmlformats.org/officeDocument/2006/relationships/notesSlide" Target="/ppt/notesSlides/notesSlide20.xml" Id="R6315c22a79694e8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cdde007bf4be0" /><Relationship Type="http://schemas.openxmlformats.org/officeDocument/2006/relationships/hyperlink" Target="https://pilot-ufo.maxximus-meridius.workers.dev/" TargetMode="External" Id="R9c291bcb86274da5" /><Relationship Type="http://schemas.openxmlformats.org/officeDocument/2006/relationships/hyperlink" Target="https://pilot-ufo.maxximus-meridius.workers.dev/biblioteca/relatos" TargetMode="External" Id="Rb747ae74738742dd" /><Relationship Type="http://schemas.openxmlformats.org/officeDocument/2006/relationships/hyperlink" Target="https://pilot-ufo.maxximus-meridius.workers.dev/investigacao" TargetMode="External" Id="R5bc0c6ac42724856" /><Relationship Type="http://schemas.openxmlformats.org/officeDocument/2006/relationships/hyperlink" Target="https://pilot-ufo.maxximus-meridius.workers.dev/aviationstack" TargetMode="External" Id="Reaa4740ec8634b59" /><Relationship Type="http://schemas.openxmlformats.org/officeDocument/2006/relationships/hyperlink" Target="https://pilot-ufo.maxximus-meridius.workers.dev/reports" TargetMode="External" Id="R658080e9f015432c" /><Relationship Type="http://schemas.openxmlformats.org/officeDocument/2006/relationships/notesSlide" Target="/ppt/notesSlides/notesSlide21.xml" Id="Ra877d070c68248c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0a2a07c534800" /><Relationship Type="http://schemas.openxmlformats.org/officeDocument/2006/relationships/hyperlink" Target="https://pilot-ufo.maxximus-meridius.workers.dev/" TargetMode="External" Id="R1c45a7088f5b4824" /><Relationship Type="http://schemas.openxmlformats.org/officeDocument/2006/relationships/hyperlink" Target="https://pilot-ufo.maxximus-meridius.workers.dev/site-map" TargetMode="External" Id="Rc0d443c351e743ff" /><Relationship Type="http://schemas.openxmlformats.org/officeDocument/2006/relationships/hyperlink" Target="https://pilot-ufo.maxximus-meridius.workers.dev/" TargetMode="External" Id="R27a49f482fc148eb" /><Relationship Type="http://schemas.openxmlformats.org/officeDocument/2006/relationships/hyperlink" Target="https://pilot-ufo.maxximus-meridius.workers.dev/atlas" TargetMode="External" Id="R983843b53b154b8d" /><Relationship Type="http://schemas.openxmlformats.org/officeDocument/2006/relationships/hyperlink" Target="https://pilot-ufo.maxximus-meridius.workers.dev/rss" TargetMode="External" Id="R04eb2ed659c84448" /><Relationship Type="http://schemas.openxmlformats.org/officeDocument/2006/relationships/image" Target="/ppt/media/image9.png" Id="R96e255d839284445" /><Relationship Type="http://schemas.openxmlformats.org/officeDocument/2006/relationships/hyperlink" Target="https://pilot-ufo.maxximus-meridius.workers.dev" TargetMode="External" Id="Re724d1d086824a0a" /><Relationship Type="http://schemas.openxmlformats.org/officeDocument/2006/relationships/notesSlide" Target="/ppt/notesSlides/notesSlide22.xml" Id="R2f6aa8dd4820435f" 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7131F"/>
            </a:gs>
            <a:gs pos="100000">
              <a:srgbClr val="123448"/>
            </a:gs>
          </a:gsLst>
          <a:lin ang="9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UIA DO PORTAL">
            <a:extLst xmlns:a="http://schemas.openxmlformats.org/drawingml/2006/main">
              <a:ext uri="{FF2B5EF4-FFF2-40B4-BE49-F238E27FC236}">
                <a16:creationId xmlns:a16="http://schemas.microsoft.com/office/drawing/2014/main" id="{CEBC92DB-9292-41A0-BFC8-BA942D07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143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GUIA DO PORTAL</a:t>
            </a:r>
          </a:p>
        </p:txBody>
      </p:sp>
      <p:sp>
        <p:nvSpPr>
          <p:cNvPr id="2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FAF2378E-14D2-42B4-9C08-CF3B4B2F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752475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Central de</a:t>
            </a:r>
          </a:p>
          <a:p xmlns:a="http://schemas.openxmlformats.org/drawingml/2006/main">
            <a:pPr>
              <a:defRPr sz="585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Avistamentos</a:t>
            </a:r>
          </a:p>
        </p:txBody>
      </p:sp>
      <p:sp>
        <p:nvSpPr>
          <p:cNvPr id="3" name="Aviação e clima espacial">
            <a:extLst xmlns:a="http://schemas.openxmlformats.org/drawingml/2006/main">
              <a:ext uri="{FF2B5EF4-FFF2-40B4-BE49-F238E27FC236}">
                <a16:creationId xmlns:a16="http://schemas.microsoft.com/office/drawing/2014/main" id="{0EEB9242-D3B4-481D-8B5B-92C52A92D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067175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2CD8B"/>
                </a:solidFill>
                <a:latin typeface="Arial"/>
                <a:ea typeface="Arial"/>
                <a:cs typeface="Arial"/>
              </a:rPr>
              <a:t>Aviação e clima espacial</a:t>
            </a:r>
          </a:p>
        </p:txBody>
      </p:sp>
      <p:sp>
        <p:nvSpPr>
          <p:cNvPr id="4" name="Páginas, ferramentas e caminhos de pesquisa">
            <a:extLst xmlns:a="http://schemas.openxmlformats.org/drawingml/2006/main">
              <a:ext uri="{FF2B5EF4-FFF2-40B4-BE49-F238E27FC236}">
                <a16:creationId xmlns:a16="http://schemas.microsoft.com/office/drawing/2014/main" id="{CAB739FC-BA65-4565-96E8-152D081E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791075"/>
            <a:ext cx="809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Páginas, ferramentas e caminhos de pesquisa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7cdea56804499"/>
          <a:stretch xmlns:a="http://schemas.openxmlformats.org/drawingml/2006/main"/>
        </p:blipFill>
        <p:spPr>
          <a:xfrm xmlns:a="http://schemas.openxmlformats.org/drawingml/2006/main">
            <a:off x="8372475" y="1952625"/>
            <a:ext cx="2905125" cy="2905125"/>
          </a:xfrm>
          <a:prstGeom xmlns:a="http://schemas.openxmlformats.org/drawingml/2006/main" prst="rect">
            <a:avLst/>
          </a:prstGeom>
        </p:spPr>
      </p:pic>
      <p:sp>
        <p:nvSpPr>
          <p:cNvPr id="6" name="Edição de outubro de 2026">
            <a:extLst xmlns:a="http://schemas.openxmlformats.org/drawingml/2006/main">
              <a:ext uri="{FF2B5EF4-FFF2-40B4-BE49-F238E27FC236}">
                <a16:creationId xmlns:a16="http://schemas.microsoft.com/office/drawing/2014/main" id="{B9F1827A-CEF6-4D0E-86FA-C8F58515D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6038850"/>
            <a:ext cx="590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Edição de outubro de 2026</a:t>
            </a:r>
          </a:p>
        </p:txBody>
      </p:sp>
      <p:sp>
        <p:nvSpPr>
          <p:cNvPr id="7" name="Abrir o mapa do portal">
            <a:extLst xmlns:a="http://schemas.openxmlformats.org/drawingml/2006/main">
              <a:ext uri="{FF2B5EF4-FFF2-40B4-BE49-F238E27FC236}">
                <a16:creationId xmlns:a16="http://schemas.microsoft.com/office/drawing/2014/main" id="{80528076-34DF-4DDC-A9C9-B5DC3CD5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60674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30b0377662cc47c3"/>
              </a:rPr>
              <a:t>Abrir o mapa do portal</a:t>
            </a:r>
          </a:p>
        </p:txBody>
      </p:sp>
    </p:spTree>
    <p:extLst>
      <p:ext uri="{BB962C8B-B14F-4D97-AF65-F5344CB8AC3E}">
        <p14:creationId xmlns:p14="http://schemas.microsoft.com/office/powerpoint/2010/main" val="12450174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O portal por área de interesse">
            <a:extLst xmlns:a="http://schemas.openxmlformats.org/drawingml/2006/main">
              <a:ext uri="{FF2B5EF4-FFF2-40B4-BE49-F238E27FC236}">
                <a16:creationId xmlns:a16="http://schemas.microsoft.com/office/drawing/2014/main" id="{06A74C69-70E1-42F2-88D7-447E2B01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O portal por área de interesse</a:t>
            </a:r>
          </a:p>
        </p:txBody>
      </p:sp>
      <p:sp>
        <p:nvSpPr>
          <p:cNvPr id="2" name="Os títulos desta apresentação abrem as páginas correspondentes.">
            <a:extLst xmlns:a="http://schemas.openxmlformats.org/drawingml/2006/main">
              <a:ext uri="{FF2B5EF4-FFF2-40B4-BE49-F238E27FC236}">
                <a16:creationId xmlns:a16="http://schemas.microsoft.com/office/drawing/2014/main" id="{D3BFAEC0-0765-4161-B1B5-9F9DDD20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Os títulos desta apresentação abrem as páginas correspondentes.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55469C21-62C3-4762-95D9-82E37784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ad9a400131614d87"/>
              </a:rPr>
              <a:t>Central de Avistamentos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093565DC-8D5E-4B2F-BE92-348C06597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673AAE5D-CA8F-44FC-9A42-5D144C6E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Conteúdo e relatos">
            <a:extLst xmlns:a="http://schemas.openxmlformats.org/drawingml/2006/main">
              <a:ext uri="{FF2B5EF4-FFF2-40B4-BE49-F238E27FC236}">
                <a16:creationId xmlns:a16="http://schemas.microsoft.com/office/drawing/2014/main" id="{2746D1D3-C6AD-4F59-BCC2-CECBB632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05740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39b4513cf2b7420d"/>
              </a:rPr>
              <a:t>Conteúdo e relatos</a:t>
            </a:r>
          </a:p>
        </p:txBody>
      </p:sp>
      <p:sp>
        <p:nvSpPr>
          <p:cNvPr id="7" name="Notícias, relatórios mensais, consolidação e relatos aeronáuticos.">
            <a:extLst xmlns:a="http://schemas.openxmlformats.org/drawingml/2006/main">
              <a:ext uri="{FF2B5EF4-FFF2-40B4-BE49-F238E27FC236}">
                <a16:creationId xmlns:a16="http://schemas.microsoft.com/office/drawing/2014/main" id="{5BEA5181-8EC0-4F9B-94C3-80852EE9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514600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Notícias, relatórios mensais, consolidação e relatos aeronáuticos.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0750FD34-3BBE-49DD-97D8-B7080795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Aviação e meteorologia">
            <a:extLst xmlns:a="http://schemas.openxmlformats.org/drawingml/2006/main">
              <a:ext uri="{FF2B5EF4-FFF2-40B4-BE49-F238E27FC236}">
                <a16:creationId xmlns:a16="http://schemas.microsoft.com/office/drawing/2014/main" id="{50F4DC19-3758-4918-81D1-C23521A6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3623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6c3c65153d294bf8"/>
              </a:rPr>
              <a:t>Aviação e meteorologia</a:t>
            </a:r>
          </a:p>
        </p:txBody>
      </p:sp>
      <p:sp>
        <p:nvSpPr>
          <p:cNvPr id="10" name="Voos, aeroportos, METAR, TAF, SIGMET, ATC e NOTAM.">
            <a:extLst xmlns:a="http://schemas.openxmlformats.org/drawingml/2006/main">
              <a:ext uri="{FF2B5EF4-FFF2-40B4-BE49-F238E27FC236}">
                <a16:creationId xmlns:a16="http://schemas.microsoft.com/office/drawing/2014/main" id="{3B0C3C90-5584-4E90-8666-DAB9491B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819525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Voos, aeroportos, METAR, TAF, SIGMET, ATC e NOTAM.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5A68E9D6-F34B-478B-81E5-52D8D4FAA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52975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Investigação">
            <a:extLst xmlns:a="http://schemas.openxmlformats.org/drawingml/2006/main">
              <a:ext uri="{FF2B5EF4-FFF2-40B4-BE49-F238E27FC236}">
                <a16:creationId xmlns:a16="http://schemas.microsoft.com/office/drawing/2014/main" id="{3D76BB3B-60D2-4BC9-BC89-91AF7D9E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6672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1b86e3db0a9342c4"/>
              </a:rPr>
              <a:t>Investigação</a:t>
            </a:r>
          </a:p>
        </p:txBody>
      </p:sp>
      <p:sp>
        <p:nvSpPr>
          <p:cNvPr id="13" name="Comparação do céu, contexto sísmico e imagens de referência.">
            <a:extLst xmlns:a="http://schemas.openxmlformats.org/drawingml/2006/main">
              <a:ext uri="{FF2B5EF4-FFF2-40B4-BE49-F238E27FC236}">
                <a16:creationId xmlns:a16="http://schemas.microsoft.com/office/drawing/2014/main" id="{F51CC5B9-0875-4750-BD68-340AD7B7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124450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Comparação do céu, contexto sísmico e imagens de referência.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B7D3843E-AF92-473E-8331-296FF3E2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43125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Espaço e telescópios">
            <a:extLst xmlns:a="http://schemas.openxmlformats.org/drawingml/2006/main">
              <a:ext uri="{FF2B5EF4-FFF2-40B4-BE49-F238E27FC236}">
                <a16:creationId xmlns:a16="http://schemas.microsoft.com/office/drawing/2014/main" id="{A8A15C30-20C5-4BFB-9235-5A02934B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05740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bf9b8c29ece74434"/>
              </a:rPr>
              <a:t>Espaço e telescópios</a:t>
            </a:r>
          </a:p>
        </p:txBody>
      </p:sp>
      <p:sp>
        <p:nvSpPr>
          <p:cNvPr id="16" name="Roman, Hubble, Webb, Starship, ISS e ferramentas orbitais.">
            <a:extLst xmlns:a="http://schemas.openxmlformats.org/drawingml/2006/main">
              <a:ext uri="{FF2B5EF4-FFF2-40B4-BE49-F238E27FC236}">
                <a16:creationId xmlns:a16="http://schemas.microsoft.com/office/drawing/2014/main" id="{223B320A-925D-4762-A43F-1A7847F7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514600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Roman, Hubble, Webb, Starship, ISS e ferramentas orbitais.</a:t>
            </a:r>
          </a:p>
        </p:txBody>
      </p:sp>
      <p:sp>
        <p:nvSpPr>
          <p:cNvPr id="17" name="05">
            <a:extLst xmlns:a="http://schemas.openxmlformats.org/drawingml/2006/main">
              <a:ext uri="{FF2B5EF4-FFF2-40B4-BE49-F238E27FC236}">
                <a16:creationId xmlns:a16="http://schemas.microsoft.com/office/drawing/2014/main" id="{1F643214-353A-4782-949B-5420B0C77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4480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Satélites e clima espacial">
            <a:extLst xmlns:a="http://schemas.openxmlformats.org/drawingml/2006/main">
              <a:ext uri="{FF2B5EF4-FFF2-40B4-BE49-F238E27FC236}">
                <a16:creationId xmlns:a16="http://schemas.microsoft.com/office/drawing/2014/main" id="{83342B54-CEBA-49EF-8E05-F12BB79C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3623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e731d0415ed14951"/>
              </a:rPr>
              <a:t>Satélites e clima espacial</a:t>
            </a:r>
          </a:p>
        </p:txBody>
      </p:sp>
      <p:sp>
        <p:nvSpPr>
          <p:cNvPr id="19" name="Starlink, atividade solar, auroras e painéis NASA/NOAA.">
            <a:extLst xmlns:a="http://schemas.openxmlformats.org/drawingml/2006/main">
              <a:ext uri="{FF2B5EF4-FFF2-40B4-BE49-F238E27FC236}">
                <a16:creationId xmlns:a16="http://schemas.microsoft.com/office/drawing/2014/main" id="{4D8965B7-A7B7-46B4-A810-DFCC16EF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819525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Starlink, atividade solar, auroras e painéis NASA/NOAA.</a:t>
            </a:r>
          </a:p>
        </p:txBody>
      </p:sp>
      <p:sp>
        <p:nvSpPr>
          <p:cNvPr id="20" name="06">
            <a:extLst xmlns:a="http://schemas.openxmlformats.org/drawingml/2006/main">
              <a:ext uri="{FF2B5EF4-FFF2-40B4-BE49-F238E27FC236}">
                <a16:creationId xmlns:a16="http://schemas.microsoft.com/office/drawing/2014/main" id="{F7CE80BB-5B16-44B7-B9DC-CAF94DCE0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752975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1" name="Biblioteca e documentos">
            <a:extLst xmlns:a="http://schemas.openxmlformats.org/drawingml/2006/main">
              <a:ext uri="{FF2B5EF4-FFF2-40B4-BE49-F238E27FC236}">
                <a16:creationId xmlns:a16="http://schemas.microsoft.com/office/drawing/2014/main" id="{3E26493B-3AF6-4307-8D43-B93B2967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6672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a995874ea8954740"/>
              </a:rPr>
              <a:t>Biblioteca e documentos</a:t>
            </a:r>
          </a:p>
        </p:txBody>
      </p:sp>
      <p:sp>
        <p:nvSpPr>
          <p:cNvPr id="22" name="Aprendizagem, artigos, acervos e arquivos do War.GOV.">
            <a:extLst xmlns:a="http://schemas.openxmlformats.org/drawingml/2006/main">
              <a:ext uri="{FF2B5EF4-FFF2-40B4-BE49-F238E27FC236}">
                <a16:creationId xmlns:a16="http://schemas.microsoft.com/office/drawing/2014/main" id="{DBE502CB-A871-453D-971C-B2BB8259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5124450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Aprendizagem, artigos, acervos e arquivos do War.GOV.</a:t>
            </a:r>
          </a:p>
        </p:txBody>
      </p:sp>
    </p:spTree>
    <p:extLst>
      <p:ext uri="{BB962C8B-B14F-4D97-AF65-F5344CB8AC3E}">
        <p14:creationId xmlns:p14="http://schemas.microsoft.com/office/powerpoint/2010/main" val="16504069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Notícias, relatórios e consolidação">
            <a:extLst xmlns:a="http://schemas.openxmlformats.org/drawingml/2006/main">
              <a:ext uri="{FF2B5EF4-FFF2-40B4-BE49-F238E27FC236}">
                <a16:creationId xmlns:a16="http://schemas.microsoft.com/office/drawing/2014/main" id="{139F4CF5-C05B-47E6-B0F3-3547088F9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Notícias, relatórios e consolidação</a:t>
            </a:r>
          </a:p>
        </p:txBody>
      </p:sp>
      <p:sp>
        <p:nvSpPr>
          <p:cNvPr id="2" name="Três formas de consultar o conteúdo editorial.">
            <a:extLst xmlns:a="http://schemas.openxmlformats.org/drawingml/2006/main">
              <a:ext uri="{FF2B5EF4-FFF2-40B4-BE49-F238E27FC236}">
                <a16:creationId xmlns:a16="http://schemas.microsoft.com/office/drawing/2014/main" id="{428CC82D-2809-40ED-95AC-7FFAABB7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Três formas de consultar o conteúdo editorial.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2A627323-0627-4608-BF6C-0C9FE964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c11a7b58b70c4157"/>
              </a:rPr>
              <a:t>Central de Avistamentos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CF6F4B39-1C76-4D26-9773-12972111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Notícias">
            <a:extLst xmlns:a="http://schemas.openxmlformats.org/drawingml/2006/main">
              <a:ext uri="{FF2B5EF4-FFF2-40B4-BE49-F238E27FC236}">
                <a16:creationId xmlns:a16="http://schemas.microsoft.com/office/drawing/2014/main" id="{76BC1A38-C5DF-459F-8367-459D38C2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233ea1e92baf438c"/>
              </a:rPr>
              <a:t>Notícias</a:t>
            </a:r>
          </a:p>
        </p:txBody>
      </p:sp>
      <p:sp>
        <p:nvSpPr>
          <p:cNvPr id="6" name="Atualizações com fonte, imagem e horários de referência.">
            <a:extLst xmlns:a="http://schemas.openxmlformats.org/drawingml/2006/main">
              <a:ext uri="{FF2B5EF4-FFF2-40B4-BE49-F238E27FC236}">
                <a16:creationId xmlns:a16="http://schemas.microsoft.com/office/drawing/2014/main" id="{55069191-668D-497D-9705-A602BC0E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Atualizações com fonte, imagem e horários de referência.</a:t>
            </a:r>
          </a:p>
        </p:txBody>
      </p:sp>
      <p:sp>
        <p:nvSpPr>
          <p:cNvPr id="7" name="Relatórios">
            <a:extLst xmlns:a="http://schemas.openxmlformats.org/drawingml/2006/main">
              <a:ext uri="{FF2B5EF4-FFF2-40B4-BE49-F238E27FC236}">
                <a16:creationId xmlns:a16="http://schemas.microsoft.com/office/drawing/2014/main" id="{409835B3-FF73-45E7-A26B-C94BA478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5c0114f03cce4068"/>
              </a:rPr>
              <a:t>Relatórios</a:t>
            </a:r>
          </a:p>
        </p:txBody>
      </p:sp>
      <p:sp>
        <p:nvSpPr>
          <p:cNvPr id="8" name="Edições mensais em PDF, com leitura e download.">
            <a:extLst xmlns:a="http://schemas.openxmlformats.org/drawingml/2006/main">
              <a:ext uri="{FF2B5EF4-FFF2-40B4-BE49-F238E27FC236}">
                <a16:creationId xmlns:a16="http://schemas.microsoft.com/office/drawing/2014/main" id="{C2038C7D-4003-4E0D-ABF8-0E0B51C3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Edições mensais em PDF, com leitura e download.</a:t>
            </a:r>
          </a:p>
        </p:txBody>
      </p:sp>
      <p:sp>
        <p:nvSpPr>
          <p:cNvPr id="9" name="Consolidação">
            <a:extLst xmlns:a="http://schemas.openxmlformats.org/drawingml/2006/main">
              <a:ext uri="{FF2B5EF4-FFF2-40B4-BE49-F238E27FC236}">
                <a16:creationId xmlns:a16="http://schemas.microsoft.com/office/drawing/2014/main" id="{8DAE91F7-6B1C-453C-8A1A-DC710461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c6f33b126fc04a1f"/>
              </a:rPr>
              <a:t>Consolidação</a:t>
            </a:r>
          </a:p>
        </p:txBody>
      </p:sp>
      <p:sp>
        <p:nvSpPr>
          <p:cNvPr id="10" name="Mapas e filtros para explorar o conjunto de registros.">
            <a:extLst xmlns:a="http://schemas.openxmlformats.org/drawingml/2006/main">
              <a:ext uri="{FF2B5EF4-FFF2-40B4-BE49-F238E27FC236}">
                <a16:creationId xmlns:a16="http://schemas.microsoft.com/office/drawing/2014/main" id="{BA25C80C-1B4A-4022-92A2-29633C45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Mapas e filtros para explorar o conjunto de registros.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7257a696d74104"/>
          <a:stretch xmlns:a="http://schemas.openxmlformats.org/drawingml/2006/main"/>
        </p:blipFill>
        <p:spPr>
          <a:xfrm xmlns:a="http://schemas.openxmlformats.org/drawingml/2006/main">
            <a:off x="4667250" y="2424032"/>
            <a:ext cx="6915150" cy="3171985"/>
          </a:xfrm>
          <a:prstGeom xmlns:a="http://schemas.openxmlformats.org/drawingml/2006/main" prst="rect">
            <a:avLst/>
          </a:prstGeom>
        </p:spPr>
      </p:pic>
      <p:sp>
        <p:nvSpPr>
          <p:cNvPr id="12" name="Captura da página de notícias em 01/10/2026.">
            <a:extLst xmlns:a="http://schemas.openxmlformats.org/drawingml/2006/main">
              <a:ext uri="{FF2B5EF4-FFF2-40B4-BE49-F238E27FC236}">
                <a16:creationId xmlns:a16="http://schemas.microsoft.com/office/drawing/2014/main" id="{DC7C421B-2766-4726-814F-E937D553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9340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Captura da página de notícias em 01/10/2026.</a:t>
            </a:r>
          </a:p>
        </p:txBody>
      </p:sp>
    </p:spTree>
    <p:extLst>
      <p:ext uri="{BB962C8B-B14F-4D97-AF65-F5344CB8AC3E}">
        <p14:creationId xmlns:p14="http://schemas.microsoft.com/office/powerpoint/2010/main" val="10407181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latos aeronáuticos e drones">
            <a:extLst xmlns:a="http://schemas.openxmlformats.org/drawingml/2006/main">
              <a:ext uri="{FF2B5EF4-FFF2-40B4-BE49-F238E27FC236}">
                <a16:creationId xmlns:a16="http://schemas.microsoft.com/office/drawing/2014/main" id="{079F4989-2573-454C-AA83-CCB609BB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Relatos aeronáuticos e drones</a:t>
            </a:r>
          </a:p>
        </p:txBody>
      </p:sp>
      <p:sp>
        <p:nvSpPr>
          <p:cNvPr id="2" name="O contexto de cada registro acompanha a consulta.">
            <a:extLst xmlns:a="http://schemas.openxmlformats.org/drawingml/2006/main">
              <a:ext uri="{FF2B5EF4-FFF2-40B4-BE49-F238E27FC236}">
                <a16:creationId xmlns:a16="http://schemas.microsoft.com/office/drawing/2014/main" id="{C5BC1646-BF70-4F04-901B-70F59124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 contexto de cada registro acompanha a consulta.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506A85A8-19DB-4A05-88B9-637F9E14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9370657f926c46fd"/>
              </a:rPr>
              <a:t>Central de Avistamentos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BCAE94AC-54F2-4BE3-BCE0-A16761B1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Pilotos e tripulações">
            <a:extLst xmlns:a="http://schemas.openxmlformats.org/drawingml/2006/main">
              <a:ext uri="{FF2B5EF4-FFF2-40B4-BE49-F238E27FC236}">
                <a16:creationId xmlns:a16="http://schemas.microsoft.com/office/drawing/2014/main" id="{5489CAE9-3CD2-44F5-8AC7-E9F0F693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7a5dd82759764bfa"/>
              </a:rPr>
              <a:t>Pilotos e tripulações</a:t>
            </a:r>
          </a:p>
        </p:txBody>
      </p:sp>
      <p:sp>
        <p:nvSpPr>
          <p:cNvPr id="6" name="Relatos de cabine e fontes de segurança de voo.">
            <a:extLst xmlns:a="http://schemas.openxmlformats.org/drawingml/2006/main">
              <a:ext uri="{FF2B5EF4-FFF2-40B4-BE49-F238E27FC236}">
                <a16:creationId xmlns:a16="http://schemas.microsoft.com/office/drawing/2014/main" id="{D94F8F59-C39A-4DA0-B0F7-7AC104175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Relatos de cabine e fontes de segurança de voo.</a:t>
            </a:r>
          </a:p>
        </p:txBody>
      </p:sp>
      <p:sp>
        <p:nvSpPr>
          <p:cNvPr id="7" name="Drones / UAP Watch">
            <a:extLst xmlns:a="http://schemas.openxmlformats.org/drawingml/2006/main">
              <a:ext uri="{FF2B5EF4-FFF2-40B4-BE49-F238E27FC236}">
                <a16:creationId xmlns:a16="http://schemas.microsoft.com/office/drawing/2014/main" id="{057D1DCD-C8A7-4F63-91F2-6C078B63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77c7bb599e30490b"/>
              </a:rPr>
              <a:t>Drones / UAP Watch</a:t>
            </a:r>
          </a:p>
        </p:txBody>
      </p:sp>
      <p:sp>
        <p:nvSpPr>
          <p:cNvPr id="8" name="Casos reportados como drones que permanecem sem identificação pública.">
            <a:extLst xmlns:a="http://schemas.openxmlformats.org/drawingml/2006/main">
              <a:ext uri="{FF2B5EF4-FFF2-40B4-BE49-F238E27FC236}">
                <a16:creationId xmlns:a16="http://schemas.microsoft.com/office/drawing/2014/main" id="{0761A16F-5D76-4D68-A69B-45826E62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Casos reportados como drones que permanecem sem identificação pública.</a:t>
            </a:r>
          </a:p>
        </p:txBody>
      </p:sp>
      <p:sp>
        <p:nvSpPr>
          <p:cNvPr id="9" name="Leitura do registro">
            <a:extLst xmlns:a="http://schemas.openxmlformats.org/drawingml/2006/main">
              <a:ext uri="{FF2B5EF4-FFF2-40B4-BE49-F238E27FC236}">
                <a16:creationId xmlns:a16="http://schemas.microsoft.com/office/drawing/2014/main" id="{09FEAD0E-F641-4BEE-90AF-38280FA7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Leitura do registro</a:t>
            </a:r>
          </a:p>
        </p:txBody>
      </p:sp>
      <p:sp>
        <p:nvSpPr>
          <p:cNvPr id="10" name="Confira a fonte, a data do evento e a situação da identificação.">
            <a:extLst xmlns:a="http://schemas.openxmlformats.org/drawingml/2006/main">
              <a:ext uri="{FF2B5EF4-FFF2-40B4-BE49-F238E27FC236}">
                <a16:creationId xmlns:a16="http://schemas.microsoft.com/office/drawing/2014/main" id="{5D7F8F96-12C0-4979-8032-81177A82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Confira a fonte, a data do evento e a situação da identificação.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54e237c45c43d9"/>
          <a:stretch xmlns:a="http://schemas.openxmlformats.org/drawingml/2006/main"/>
        </p:blipFill>
        <p:spPr>
          <a:xfrm xmlns:a="http://schemas.openxmlformats.org/drawingml/2006/main">
            <a:off x="4667250" y="2437896"/>
            <a:ext cx="6915150" cy="314425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360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entral de Investigação">
            <a:extLst xmlns:a="http://schemas.openxmlformats.org/drawingml/2006/main">
              <a:ext uri="{FF2B5EF4-FFF2-40B4-BE49-F238E27FC236}">
                <a16:creationId xmlns:a16="http://schemas.microsoft.com/office/drawing/2014/main" id="{9179F620-BCBA-495A-B5E3-CC2F8D20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Central de Investigação</a:t>
            </a:r>
          </a:p>
        </p:txBody>
      </p:sp>
      <p:sp>
        <p:nvSpPr>
          <p:cNvPr id="2" name="Ferramentas para comparar uma ocorrência com seu ambiente.">
            <a:extLst xmlns:a="http://schemas.openxmlformats.org/drawingml/2006/main">
              <a:ext uri="{FF2B5EF4-FFF2-40B4-BE49-F238E27FC236}">
                <a16:creationId xmlns:a16="http://schemas.microsoft.com/office/drawing/2014/main" id="{962A55A0-2439-44C8-9BA0-BE31BA6C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Ferramentas para comparar uma ocorrência com seu ambiente.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0611F988-5F0F-4331-A1B2-E07D7511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08070f1c87fe40da"/>
              </a:rPr>
              <a:t>Central de Avistamentos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80451AE2-1C91-443F-A286-7F22EB2E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Stellarium">
            <a:extLst xmlns:a="http://schemas.openxmlformats.org/drawingml/2006/main">
              <a:ext uri="{FF2B5EF4-FFF2-40B4-BE49-F238E27FC236}">
                <a16:creationId xmlns:a16="http://schemas.microsoft.com/office/drawing/2014/main" id="{D878EA54-B6FC-467B-8235-F747A30A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8b1d76d1a02b4822"/>
              </a:rPr>
              <a:t>Stellarium</a:t>
            </a:r>
          </a:p>
        </p:txBody>
      </p:sp>
      <p:sp>
        <p:nvSpPr>
          <p:cNvPr id="6" name="Reconstrução do céu para o local, a data e a hora observados.">
            <a:extLst xmlns:a="http://schemas.openxmlformats.org/drawingml/2006/main">
              <a:ext uri="{FF2B5EF4-FFF2-40B4-BE49-F238E27FC236}">
                <a16:creationId xmlns:a16="http://schemas.microsoft.com/office/drawing/2014/main" id="{BF798308-023F-4C70-A8B7-1E8D8633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Reconstrução do céu para o local, a data e a hora observados.</a:t>
            </a:r>
          </a:p>
        </p:txBody>
      </p:sp>
      <p:sp>
        <p:nvSpPr>
          <p:cNvPr id="7" name="USGS">
            <a:extLst xmlns:a="http://schemas.openxmlformats.org/drawingml/2006/main">
              <a:ext uri="{FF2B5EF4-FFF2-40B4-BE49-F238E27FC236}">
                <a16:creationId xmlns:a16="http://schemas.microsoft.com/office/drawing/2014/main" id="{7D67B55D-AFC9-4460-BE28-F91B412C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16bcd1cd8c654b13"/>
              </a:rPr>
              <a:t>USGS</a:t>
            </a:r>
          </a:p>
        </p:txBody>
      </p:sp>
      <p:sp>
        <p:nvSpPr>
          <p:cNvPr id="8" name="Contexto sísmico por proximidade temporal e geográfica.">
            <a:extLst xmlns:a="http://schemas.openxmlformats.org/drawingml/2006/main">
              <a:ext uri="{FF2B5EF4-FFF2-40B4-BE49-F238E27FC236}">
                <a16:creationId xmlns:a16="http://schemas.microsoft.com/office/drawing/2014/main" id="{03C170B2-782B-497F-8F51-291A6880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Contexto sísmico por proximidade temporal e geográfica.</a:t>
            </a:r>
          </a:p>
        </p:txBody>
      </p:sp>
      <p:sp>
        <p:nvSpPr>
          <p:cNvPr id="9" name="NASA Images">
            <a:extLst xmlns:a="http://schemas.openxmlformats.org/drawingml/2006/main">
              <a:ext uri="{FF2B5EF4-FFF2-40B4-BE49-F238E27FC236}">
                <a16:creationId xmlns:a16="http://schemas.microsoft.com/office/drawing/2014/main" id="{217F2CBD-0879-48F9-9EB9-9BA6965F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635182631ee641cd"/>
              </a:rPr>
              <a:t>NASA Images</a:t>
            </a:r>
          </a:p>
        </p:txBody>
      </p:sp>
      <p:sp>
        <p:nvSpPr>
          <p:cNvPr id="10" name="Busca de imagens e seus metadados de origem.">
            <a:extLst xmlns:a="http://schemas.openxmlformats.org/drawingml/2006/main">
              <a:ext uri="{FF2B5EF4-FFF2-40B4-BE49-F238E27FC236}">
                <a16:creationId xmlns:a16="http://schemas.microsoft.com/office/drawing/2014/main" id="{B0B55289-1D9E-45CE-A4A2-1BF075D7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Busca de imagens e seus metadados de origem.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44e7b886d468a"/>
          <a:stretch xmlns:a="http://schemas.openxmlformats.org/drawingml/2006/main"/>
        </p:blipFill>
        <p:spPr>
          <a:xfrm xmlns:a="http://schemas.openxmlformats.org/drawingml/2006/main">
            <a:off x="4667250" y="2424032"/>
            <a:ext cx="6915150" cy="317198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05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oos, aeroportos e navegação aérea">
            <a:extLst xmlns:a="http://schemas.openxmlformats.org/drawingml/2006/main">
              <a:ext uri="{FF2B5EF4-FFF2-40B4-BE49-F238E27FC236}">
                <a16:creationId xmlns:a16="http://schemas.microsoft.com/office/drawing/2014/main" id="{05459C23-35E7-45DC-9A68-E19EA919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Voos, aeroportos e navegação aérea</a:t>
            </a:r>
          </a:p>
        </p:txBody>
      </p:sp>
      <p:sp>
        <p:nvSpPr>
          <p:cNvPr id="2" name="A área de aviação reúne consultas complementares.">
            <a:extLst xmlns:a="http://schemas.openxmlformats.org/drawingml/2006/main">
              <a:ext uri="{FF2B5EF4-FFF2-40B4-BE49-F238E27FC236}">
                <a16:creationId xmlns:a16="http://schemas.microsoft.com/office/drawing/2014/main" id="{23E96BC0-7790-49BE-91C8-B560CD67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 área de aviação reúne consultas complementares.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12E2F473-B851-4D92-B35D-3DA01F07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819b5f4c67af4102"/>
              </a:rPr>
              <a:t>Central de Avistamentos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ACDDEA01-8B41-49FC-99F0-8F4895429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AirLabs">
            <a:extLst xmlns:a="http://schemas.openxmlformats.org/drawingml/2006/main">
              <a:ext uri="{FF2B5EF4-FFF2-40B4-BE49-F238E27FC236}">
                <a16:creationId xmlns:a16="http://schemas.microsoft.com/office/drawing/2014/main" id="{DF423671-AA73-4677-8F5C-E0D20501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1cd02b84440e45ca"/>
              </a:rPr>
              <a:t>AirLabs</a:t>
            </a:r>
          </a:p>
        </p:txBody>
      </p:sp>
      <p:sp>
        <p:nvSpPr>
          <p:cNvPr id="6" name="Chegadas, partidas, rotas e detalhes dos voos disponíveis.">
            <a:extLst xmlns:a="http://schemas.openxmlformats.org/drawingml/2006/main">
              <a:ext uri="{FF2B5EF4-FFF2-40B4-BE49-F238E27FC236}">
                <a16:creationId xmlns:a16="http://schemas.microsoft.com/office/drawing/2014/main" id="{ABF6172B-20C5-4627-AB98-3DF6AAC0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Chegadas, partidas, rotas e detalhes dos voos disponíveis.</a:t>
            </a:r>
          </a:p>
        </p:txBody>
      </p:sp>
      <p:sp>
        <p:nvSpPr>
          <p:cNvPr id="7" name="Central ATC">
            <a:extLst xmlns:a="http://schemas.openxmlformats.org/drawingml/2006/main">
              <a:ext uri="{FF2B5EF4-FFF2-40B4-BE49-F238E27FC236}">
                <a16:creationId xmlns:a16="http://schemas.microsoft.com/office/drawing/2014/main" id="{1405C78F-0887-4316-B653-A6F17168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04daef52d1e7439d"/>
              </a:rPr>
              <a:t>Central ATC</a:t>
            </a:r>
          </a:p>
        </p:txBody>
      </p:sp>
      <p:sp>
        <p:nvSpPr>
          <p:cNvPr id="8" name="Frequências e referências de navegação aérea.">
            <a:extLst xmlns:a="http://schemas.openxmlformats.org/drawingml/2006/main">
              <a:ext uri="{FF2B5EF4-FFF2-40B4-BE49-F238E27FC236}">
                <a16:creationId xmlns:a16="http://schemas.microsoft.com/office/drawing/2014/main" id="{17F34E63-9C38-4D8A-89A2-3ED8DC575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Frequências e referências de navegação aérea.</a:t>
            </a:r>
          </a:p>
        </p:txBody>
      </p:sp>
      <p:sp>
        <p:nvSpPr>
          <p:cNvPr id="9" name="NOTAM">
            <a:extLst xmlns:a="http://schemas.openxmlformats.org/drawingml/2006/main">
              <a:ext uri="{FF2B5EF4-FFF2-40B4-BE49-F238E27FC236}">
                <a16:creationId xmlns:a16="http://schemas.microsoft.com/office/drawing/2014/main" id="{AC053CDB-5F3C-4A79-9D94-24F6E7D0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8cfe31c764124df4"/>
              </a:rPr>
              <a:t>NOTAM</a:t>
            </a:r>
          </a:p>
        </p:txBody>
      </p:sp>
      <p:sp>
        <p:nvSpPr>
          <p:cNvPr id="10" name="Avisos por aeródromo e região de informação de voo.">
            <a:extLst xmlns:a="http://schemas.openxmlformats.org/drawingml/2006/main">
              <a:ext uri="{FF2B5EF4-FFF2-40B4-BE49-F238E27FC236}">
                <a16:creationId xmlns:a16="http://schemas.microsoft.com/office/drawing/2014/main" id="{4AFD065E-71A2-43A8-A998-87018296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Avisos por aeródromo e região de informação de voo.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c66524fd4482e"/>
          <a:stretch xmlns:a="http://schemas.openxmlformats.org/drawingml/2006/main"/>
        </p:blipFill>
        <p:spPr>
          <a:xfrm xmlns:a="http://schemas.openxmlformats.org/drawingml/2006/main">
            <a:off x="4667250" y="2440669"/>
            <a:ext cx="6915150" cy="313871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61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METAR, TAF e SIGMET">
            <a:extLst xmlns:a="http://schemas.openxmlformats.org/drawingml/2006/main">
              <a:ext uri="{FF2B5EF4-FFF2-40B4-BE49-F238E27FC236}">
                <a16:creationId xmlns:a16="http://schemas.microsoft.com/office/drawing/2014/main" id="{A162609F-EF57-4EB3-A838-339B72FE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METAR, TAF e SIGMET</a:t>
            </a:r>
          </a:p>
        </p:txBody>
      </p:sp>
      <p:sp>
        <p:nvSpPr>
          <p:cNvPr id="2" name="Observação, previsão e avisos têm funções diferentes.">
            <a:extLst xmlns:a="http://schemas.openxmlformats.org/drawingml/2006/main">
              <a:ext uri="{FF2B5EF4-FFF2-40B4-BE49-F238E27FC236}">
                <a16:creationId xmlns:a16="http://schemas.microsoft.com/office/drawing/2014/main" id="{01423850-BF0B-4739-8927-6A0BD957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Observação, previsão e avisos têm funções diferentes.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1EA1545B-B5E2-44C8-955A-F9549D3E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77934e53ec274759"/>
              </a:rPr>
              <a:t>Central de Avistamentos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44DF0A89-04CA-49F7-9B90-A1453FF23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METAR">
            <a:extLst xmlns:a="http://schemas.openxmlformats.org/drawingml/2006/main">
              <a:ext uri="{FF2B5EF4-FFF2-40B4-BE49-F238E27FC236}">
                <a16:creationId xmlns:a16="http://schemas.microsoft.com/office/drawing/2014/main" id="{CFDE3078-C7BC-4BAC-B356-4E69B730E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de461a9936224480"/>
              </a:rPr>
              <a:t>METAR</a:t>
            </a:r>
          </a:p>
        </p:txBody>
      </p:sp>
      <p:sp>
        <p:nvSpPr>
          <p:cNvPr id="6" name="Condições observadas no aeroporto e horário do boletim.">
            <a:extLst xmlns:a="http://schemas.openxmlformats.org/drawingml/2006/main">
              <a:ext uri="{FF2B5EF4-FFF2-40B4-BE49-F238E27FC236}">
                <a16:creationId xmlns:a16="http://schemas.microsoft.com/office/drawing/2014/main" id="{4BB27336-F118-48E5-BD1A-F7CC647C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Condições observadas no aeroporto e horário do boletim.</a:t>
            </a:r>
          </a:p>
        </p:txBody>
      </p:sp>
      <p:sp>
        <p:nvSpPr>
          <p:cNvPr id="7" name="TAF">
            <a:extLst xmlns:a="http://schemas.openxmlformats.org/drawingml/2006/main">
              <a:ext uri="{FF2B5EF4-FFF2-40B4-BE49-F238E27FC236}">
                <a16:creationId xmlns:a16="http://schemas.microsoft.com/office/drawing/2014/main" id="{72B5AA2A-9A24-49EE-91FA-A387E5A5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9750655f59f0430e"/>
              </a:rPr>
              <a:t>TAF</a:t>
            </a:r>
          </a:p>
        </p:txBody>
      </p:sp>
      <p:sp>
        <p:nvSpPr>
          <p:cNvPr id="8" name="Previsão para o aeródromo e seus períodos de validade.">
            <a:extLst xmlns:a="http://schemas.openxmlformats.org/drawingml/2006/main">
              <a:ext uri="{FF2B5EF4-FFF2-40B4-BE49-F238E27FC236}">
                <a16:creationId xmlns:a16="http://schemas.microsoft.com/office/drawing/2014/main" id="{27AAD2E2-A7DF-4873-A3BA-997757E9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Previsão para o aeródromo e seus períodos de validade.</a:t>
            </a:r>
          </a:p>
        </p:txBody>
      </p:sp>
      <p:sp>
        <p:nvSpPr>
          <p:cNvPr id="9" name="SIGMET">
            <a:extLst xmlns:a="http://schemas.openxmlformats.org/drawingml/2006/main">
              <a:ext uri="{FF2B5EF4-FFF2-40B4-BE49-F238E27FC236}">
                <a16:creationId xmlns:a16="http://schemas.microsoft.com/office/drawing/2014/main" id="{CAC32085-07D4-4DFF-AF6A-4AD7F1FA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d74e96d42da04069"/>
              </a:rPr>
              <a:t>SIGMET</a:t>
            </a:r>
          </a:p>
        </p:txBody>
      </p:sp>
      <p:sp>
        <p:nvSpPr>
          <p:cNvPr id="10" name="Avisos de fenômenos meteorológicos significativos em rota.">
            <a:extLst xmlns:a="http://schemas.openxmlformats.org/drawingml/2006/main">
              <a:ext uri="{FF2B5EF4-FFF2-40B4-BE49-F238E27FC236}">
                <a16:creationId xmlns:a16="http://schemas.microsoft.com/office/drawing/2014/main" id="{A90E812D-D683-4A50-9B06-1F435E7B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Avisos de fenômenos meteorológicos significativos em rota.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0216b93a844c3"/>
          <a:stretch xmlns:a="http://schemas.openxmlformats.org/drawingml/2006/main"/>
        </p:blipFill>
        <p:spPr>
          <a:xfrm xmlns:a="http://schemas.openxmlformats.org/drawingml/2006/main">
            <a:off x="4667250" y="2432350"/>
            <a:ext cx="6915150" cy="3155349"/>
          </a:xfrm>
          <a:prstGeom xmlns:a="http://schemas.openxmlformats.org/drawingml/2006/main" prst="rect">
            <a:avLst/>
          </a:prstGeom>
        </p:spPr>
      </p:pic>
      <p:sp>
        <p:nvSpPr>
          <p:cNvPr id="12" name="Abrir o mapa METAR">
            <a:extLst xmlns:a="http://schemas.openxmlformats.org/drawingml/2006/main">
              <a:ext uri="{FF2B5EF4-FFF2-40B4-BE49-F238E27FC236}">
                <a16:creationId xmlns:a16="http://schemas.microsoft.com/office/drawing/2014/main" id="{350E94D2-DBE3-412B-B884-63731DB6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953125"/>
            <a:ext cx="609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281d8024724844f5"/>
              </a:rPr>
              <a:t>Abrir o mapa METAR</a:t>
            </a:r>
          </a:p>
        </p:txBody>
      </p:sp>
    </p:spTree>
    <p:extLst>
      <p:ext uri="{BB962C8B-B14F-4D97-AF65-F5344CB8AC3E}">
        <p14:creationId xmlns:p14="http://schemas.microsoft.com/office/powerpoint/2010/main" val="19550733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revisão do tempo e satélite">
            <a:extLst xmlns:a="http://schemas.openxmlformats.org/drawingml/2006/main">
              <a:ext uri="{FF2B5EF4-FFF2-40B4-BE49-F238E27FC236}">
                <a16:creationId xmlns:a16="http://schemas.microsoft.com/office/drawing/2014/main" id="{33A9DED5-5CD5-44F1-8138-5CF76BE0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Previsão do tempo e satélite</a:t>
            </a:r>
          </a:p>
        </p:txBody>
      </p:sp>
      <p:sp>
        <p:nvSpPr>
          <p:cNvPr id="2" name="Uma leitura das condições sobre o Brasil e a América do Sul.">
            <a:extLst xmlns:a="http://schemas.openxmlformats.org/drawingml/2006/main">
              <a:ext uri="{FF2B5EF4-FFF2-40B4-BE49-F238E27FC236}">
                <a16:creationId xmlns:a16="http://schemas.microsoft.com/office/drawing/2014/main" id="{D38E64F6-C0E3-4F7D-95A6-73D908B7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Uma leitura das condições sobre o Brasil e a América do Sul.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A2031F85-1823-4860-8FED-1643CE6D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ddc05bbe12744bad"/>
              </a:rPr>
              <a:t>Central de Avistamentos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DB5DF0CF-6D34-430B-B6D2-D80C89CB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Imagens GOES-19">
            <a:extLst xmlns:a="http://schemas.openxmlformats.org/drawingml/2006/main">
              <a:ext uri="{FF2B5EF4-FFF2-40B4-BE49-F238E27FC236}">
                <a16:creationId xmlns:a16="http://schemas.microsoft.com/office/drawing/2014/main" id="{9B102CC9-1272-4D7F-B94F-01EDFDB4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c1b3f7b44dbb4492"/>
              </a:rPr>
              <a:t>Imagens GOES-19</a:t>
            </a:r>
          </a:p>
        </p:txBody>
      </p:sp>
      <p:sp>
        <p:nvSpPr>
          <p:cNvPr id="6" name="Canais e produtos para acompanhar nuvens e sistemas meteorológicos.">
            <a:extLst xmlns:a="http://schemas.openxmlformats.org/drawingml/2006/main">
              <a:ext uri="{FF2B5EF4-FFF2-40B4-BE49-F238E27FC236}">
                <a16:creationId xmlns:a16="http://schemas.microsoft.com/office/drawing/2014/main" id="{369A898D-8C0F-45A9-801B-024EC919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Canais e produtos para acompanhar nuvens e sistemas meteorológicos.</a:t>
            </a:r>
          </a:p>
        </p:txBody>
      </p:sp>
      <p:sp>
        <p:nvSpPr>
          <p:cNvPr id="7" name="Oito cidades brasileiras">
            <a:extLst xmlns:a="http://schemas.openxmlformats.org/drawingml/2006/main">
              <a:ext uri="{FF2B5EF4-FFF2-40B4-BE49-F238E27FC236}">
                <a16:creationId xmlns:a16="http://schemas.microsoft.com/office/drawing/2014/main" id="{413F622C-03FB-4937-ADC2-34FD4D70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Oito cidades brasileiras</a:t>
            </a:r>
          </a:p>
        </p:txBody>
      </p:sp>
      <p:sp>
        <p:nvSpPr>
          <p:cNvPr id="8" name="Condições locais, máximas, mínimas e tendência para os próximos dias.">
            <a:extLst xmlns:a="http://schemas.openxmlformats.org/drawingml/2006/main">
              <a:ext uri="{FF2B5EF4-FFF2-40B4-BE49-F238E27FC236}">
                <a16:creationId xmlns:a16="http://schemas.microsoft.com/office/drawing/2014/main" id="{12826CAD-9E3A-4854-970F-EEA0983A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Condições locais, máximas, mínimas e tendência para os próximos dias.</a:t>
            </a:r>
          </a:p>
        </p:txBody>
      </p:sp>
      <p:sp>
        <p:nvSpPr>
          <p:cNvPr id="9" name="Previsão convectiva">
            <a:extLst xmlns:a="http://schemas.openxmlformats.org/drawingml/2006/main">
              <a:ext uri="{FF2B5EF4-FFF2-40B4-BE49-F238E27FC236}">
                <a16:creationId xmlns:a16="http://schemas.microsoft.com/office/drawing/2014/main" id="{166902FC-8D9C-495E-AE97-3A88F5C1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Previsão convectiva</a:t>
            </a:r>
          </a:p>
        </p:txBody>
      </p:sp>
      <p:sp>
        <p:nvSpPr>
          <p:cNvPr id="10" name="Leitura PREVOTS para o Sul e Sudeste, com indicação de validade.">
            <a:extLst xmlns:a="http://schemas.openxmlformats.org/drawingml/2006/main">
              <a:ext uri="{FF2B5EF4-FFF2-40B4-BE49-F238E27FC236}">
                <a16:creationId xmlns:a16="http://schemas.microsoft.com/office/drawing/2014/main" id="{3D2D6455-C7C5-4BAE-8F81-2FFAFAD2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Leitura PREVOTS para o Sul e Sudeste, com indicação de validade.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49fa84f9a47b4"/>
          <a:stretch xmlns:a="http://schemas.openxmlformats.org/drawingml/2006/main"/>
        </p:blipFill>
        <p:spPr>
          <a:xfrm xmlns:a="http://schemas.openxmlformats.org/drawingml/2006/main">
            <a:off x="4667250" y="2426805"/>
            <a:ext cx="6915150" cy="316644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215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tarlink Flare e Starlink por dentro">
            <a:extLst xmlns:a="http://schemas.openxmlformats.org/drawingml/2006/main">
              <a:ext uri="{FF2B5EF4-FFF2-40B4-BE49-F238E27FC236}">
                <a16:creationId xmlns:a16="http://schemas.microsoft.com/office/drawing/2014/main" id="{08ECD2B4-0A7A-4A72-A68B-3BD017D8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Starlink Flare e Starlink por dentro</a:t>
            </a:r>
          </a:p>
        </p:txBody>
      </p:sp>
      <p:sp>
        <p:nvSpPr>
          <p:cNvPr id="2" name="A consulta de passes se conecta à explicação dos satélites.">
            <a:extLst xmlns:a="http://schemas.openxmlformats.org/drawingml/2006/main">
              <a:ext uri="{FF2B5EF4-FFF2-40B4-BE49-F238E27FC236}">
                <a16:creationId xmlns:a16="http://schemas.microsoft.com/office/drawing/2014/main" id="{27BC6338-E4E0-4361-B956-2502F194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 consulta de passes se conecta à explicação dos satélites.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378C7E8F-74E6-47D1-944E-86F58590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6ed865eb9661407e"/>
              </a:rPr>
              <a:t>Central de Avistamentos</a:t>
            </a:r>
          </a:p>
        </p:txBody>
      </p:sp>
      <p:sp>
        <p:nvSpPr>
          <p:cNvPr id="4" name="09">
            <a:extLst xmlns:a="http://schemas.openxmlformats.org/drawingml/2006/main">
              <a:ext uri="{FF2B5EF4-FFF2-40B4-BE49-F238E27FC236}">
                <a16:creationId xmlns:a16="http://schemas.microsoft.com/office/drawing/2014/main" id="{79C67E4E-2D3F-472C-9FEA-0625CE08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9356d2ca694796"/>
          <a:stretch xmlns:a="http://schemas.openxmlformats.org/drawingml/2006/main"/>
        </p:blipFill>
        <p:spPr>
          <a:xfrm xmlns:a="http://schemas.openxmlformats.org/drawingml/2006/main">
            <a:off x="7381875" y="2488216"/>
            <a:ext cx="3933825" cy="2281619"/>
          </a:xfrm>
          <a:prstGeom xmlns:a="http://schemas.openxmlformats.org/drawingml/2006/main" prst="rect">
            <a:avLst/>
          </a:prstGeom>
        </p:spPr>
      </p:pic>
      <p:sp>
        <p:nvSpPr>
          <p:cNvPr id="6" name="Starlink Flare">
            <a:extLst xmlns:a="http://schemas.openxmlformats.org/drawingml/2006/main">
              <a:ext uri="{FF2B5EF4-FFF2-40B4-BE49-F238E27FC236}">
                <a16:creationId xmlns:a16="http://schemas.microsoft.com/office/drawing/2014/main" id="{380CA47C-55F2-4C88-B584-DA70FCC8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61245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b48d855704f24d15"/>
              </a:rPr>
              <a:t>Starlink Flare</a:t>
            </a:r>
          </a:p>
        </p:txBody>
      </p:sp>
      <p:sp>
        <p:nvSpPr>
          <p:cNvPr id="7" name="Mapa, elementos orbitais, consulta de horário e contexto dos reflexos.">
            <a:extLst xmlns:a="http://schemas.openxmlformats.org/drawingml/2006/main">
              <a:ext uri="{FF2B5EF4-FFF2-40B4-BE49-F238E27FC236}">
                <a16:creationId xmlns:a16="http://schemas.microsoft.com/office/drawing/2014/main" id="{D97B649C-023E-4433-B926-2505FF4B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61245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Mapa, elementos orbitais, consulta de horário e contexto dos reflexos.</a:t>
            </a:r>
          </a:p>
        </p:txBody>
      </p:sp>
      <p:sp>
        <p:nvSpPr>
          <p:cNvPr id="8" name="Starlink por dentro">
            <a:extLst xmlns:a="http://schemas.openxmlformats.org/drawingml/2006/main">
              <a:ext uri="{FF2B5EF4-FFF2-40B4-BE49-F238E27FC236}">
                <a16:creationId xmlns:a16="http://schemas.microsoft.com/office/drawing/2014/main" id="{C0C71F27-199B-454E-A2B0-C513FA5F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43325"/>
            <a:ext cx="61245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0825da413fa2468a"/>
              </a:rPr>
              <a:t>Starlink por dentro</a:t>
            </a:r>
          </a:p>
        </p:txBody>
      </p:sp>
      <p:sp>
        <p:nvSpPr>
          <p:cNvPr id="9" name="Subpágina sobre gerações, comunicação a laser, energia e controle térm">
            <a:extLst xmlns:a="http://schemas.openxmlformats.org/drawingml/2006/main">
              <a:ext uri="{FF2B5EF4-FFF2-40B4-BE49-F238E27FC236}">
                <a16:creationId xmlns:a16="http://schemas.microsoft.com/office/drawing/2014/main" id="{32086F33-BA49-48A7-8A05-79DD973B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00525"/>
            <a:ext cx="61245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Subpágina sobre gerações, comunicação a laser, energia e controle térmico.</a:t>
            </a:r>
          </a:p>
        </p:txBody>
      </p:sp>
      <p:sp>
        <p:nvSpPr>
          <p:cNvPr id="10" name="O mapa ajuda a comparar uma observação. A previsão de posição não gara">
            <a:extLst xmlns:a="http://schemas.openxmlformats.org/drawingml/2006/main">
              <a:ext uri="{FF2B5EF4-FFF2-40B4-BE49-F238E27FC236}">
                <a16:creationId xmlns:a16="http://schemas.microsoft.com/office/drawing/2014/main" id="{9B5A5F67-54AA-4929-A8C0-2CCE9597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86400"/>
            <a:ext cx="1019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2CD8B"/>
                </a:solidFill>
                <a:latin typeface="Arial"/>
                <a:ea typeface="Arial"/>
                <a:cs typeface="Arial"/>
              </a:rPr>
              <a:t>O mapa ajuda a comparar uma observação. A previsão de posição não garante brilho visível.</a:t>
            </a:r>
          </a:p>
        </p:txBody>
      </p:sp>
    </p:spTree>
    <p:extLst>
      <p:ext uri="{BB962C8B-B14F-4D97-AF65-F5344CB8AC3E}">
        <p14:creationId xmlns:p14="http://schemas.microsoft.com/office/powerpoint/2010/main" val="17833021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ainel NASA e NOAA">
            <a:extLst xmlns:a="http://schemas.openxmlformats.org/drawingml/2006/main">
              <a:ext uri="{FF2B5EF4-FFF2-40B4-BE49-F238E27FC236}">
                <a16:creationId xmlns:a16="http://schemas.microsoft.com/office/drawing/2014/main" id="{DA7E967B-47BC-4B5A-B9F5-17E17338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Painel NASA e NOAA</a:t>
            </a:r>
          </a:p>
        </p:txBody>
      </p:sp>
      <p:sp>
        <p:nvSpPr>
          <p:cNvPr id="2" name="Consultas por período e resultados com a origem dos dados.">
            <a:extLst xmlns:a="http://schemas.openxmlformats.org/drawingml/2006/main">
              <a:ext uri="{FF2B5EF4-FFF2-40B4-BE49-F238E27FC236}">
                <a16:creationId xmlns:a16="http://schemas.microsoft.com/office/drawing/2014/main" id="{11350B21-3545-4362-912B-37FCFC36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Consultas por período e resultados com a origem dos dados.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F3BB90AF-5483-41B3-A36B-3C79F3EB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01209c4176fa439d"/>
              </a:rPr>
              <a:t>Central de Avistamentos</a:t>
            </a:r>
          </a:p>
        </p:txBody>
      </p:sp>
      <p:sp>
        <p:nvSpPr>
          <p:cNvPr id="4" name="10">
            <a:extLst xmlns:a="http://schemas.openxmlformats.org/drawingml/2006/main">
              <a:ext uri="{FF2B5EF4-FFF2-40B4-BE49-F238E27FC236}">
                <a16:creationId xmlns:a16="http://schemas.microsoft.com/office/drawing/2014/main" id="{25F92F03-153A-43CB-80A8-54CE6440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CNEOS Fireballs">
            <a:extLst xmlns:a="http://schemas.openxmlformats.org/drawingml/2006/main">
              <a:ext uri="{FF2B5EF4-FFF2-40B4-BE49-F238E27FC236}">
                <a16:creationId xmlns:a16="http://schemas.microsoft.com/office/drawing/2014/main" id="{AFFE844D-320E-45DA-96FB-9F97CDB2B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713c5ce4e5e44727"/>
              </a:rPr>
              <a:t>CNEOS Fireballs</a:t>
            </a:r>
          </a:p>
        </p:txBody>
      </p:sp>
      <p:sp>
        <p:nvSpPr>
          <p:cNvPr id="6" name="Registros de bólidos e resultado da consulta selecionada.">
            <a:extLst xmlns:a="http://schemas.openxmlformats.org/drawingml/2006/main">
              <a:ext uri="{FF2B5EF4-FFF2-40B4-BE49-F238E27FC236}">
                <a16:creationId xmlns:a16="http://schemas.microsoft.com/office/drawing/2014/main" id="{D3812926-07E0-4DC5-B678-56E36C1C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Registros de bólidos e resultado da consulta selecionada.</a:t>
            </a:r>
          </a:p>
        </p:txBody>
      </p:sp>
      <p:sp>
        <p:nvSpPr>
          <p:cNvPr id="7" name="DONKI e NeoWS">
            <a:extLst xmlns:a="http://schemas.openxmlformats.org/drawingml/2006/main">
              <a:ext uri="{FF2B5EF4-FFF2-40B4-BE49-F238E27FC236}">
                <a16:creationId xmlns:a16="http://schemas.microsoft.com/office/drawing/2014/main" id="{E3EB889C-481D-4C3E-BC19-D49C56A4B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181e6f73ef61483f"/>
              </a:rPr>
              <a:t>DONKI e NeoWS</a:t>
            </a:r>
          </a:p>
        </p:txBody>
      </p:sp>
      <p:sp>
        <p:nvSpPr>
          <p:cNvPr id="8" name="Eventos solares e aproximações de objetos próximos à Terra.">
            <a:extLst xmlns:a="http://schemas.openxmlformats.org/drawingml/2006/main">
              <a:ext uri="{FF2B5EF4-FFF2-40B4-BE49-F238E27FC236}">
                <a16:creationId xmlns:a16="http://schemas.microsoft.com/office/drawing/2014/main" id="{E30E2862-23E2-41C4-A7A3-645B77D0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Eventos solares e aproximações de objetos próximos à Terra.</a:t>
            </a:r>
          </a:p>
        </p:txBody>
      </p:sp>
      <p:sp>
        <p:nvSpPr>
          <p:cNvPr id="9" name="Atividade geomagnética">
            <a:extLst xmlns:a="http://schemas.openxmlformats.org/drawingml/2006/main">
              <a:ext uri="{FF2B5EF4-FFF2-40B4-BE49-F238E27FC236}">
                <a16:creationId xmlns:a16="http://schemas.microsoft.com/office/drawing/2014/main" id="{FC5F3569-3B64-404B-A22C-72F4AC96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80919d83d78d4cd0"/>
              </a:rPr>
              <a:t>Atividade geomagnética</a:t>
            </a:r>
          </a:p>
        </p:txBody>
      </p:sp>
      <p:sp>
        <p:nvSpPr>
          <p:cNvPr id="10" name="Consulta do índice Kp e acesso à previsão de aurora.">
            <a:extLst xmlns:a="http://schemas.openxmlformats.org/drawingml/2006/main">
              <a:ext uri="{FF2B5EF4-FFF2-40B4-BE49-F238E27FC236}">
                <a16:creationId xmlns:a16="http://schemas.microsoft.com/office/drawing/2014/main" id="{447E069E-CB2F-40DC-9819-4EA7FBAF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Consulta do índice Kp e acesso à previsão de aurora.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ea0550e2b4259"/>
          <a:stretch xmlns:a="http://schemas.openxmlformats.org/drawingml/2006/main"/>
        </p:blipFill>
        <p:spPr>
          <a:xfrm xmlns:a="http://schemas.openxmlformats.org/drawingml/2006/main">
            <a:off x="4794442" y="2095500"/>
            <a:ext cx="6660766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97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tividade solar e auroras">
            <a:extLst xmlns:a="http://schemas.openxmlformats.org/drawingml/2006/main">
              <a:ext uri="{FF2B5EF4-FFF2-40B4-BE49-F238E27FC236}">
                <a16:creationId xmlns:a16="http://schemas.microsoft.com/office/drawing/2014/main" id="{203EC420-56A6-40B0-A9F7-D23A43D1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Atividade solar e auroras</a:t>
            </a:r>
          </a:p>
        </p:txBody>
      </p:sp>
      <p:sp>
        <p:nvSpPr>
          <p:cNvPr id="2" name="Horários e modelos ajudam a interpretar cada painel.">
            <a:extLst xmlns:a="http://schemas.openxmlformats.org/drawingml/2006/main">
              <a:ext uri="{FF2B5EF4-FFF2-40B4-BE49-F238E27FC236}">
                <a16:creationId xmlns:a16="http://schemas.microsoft.com/office/drawing/2014/main" id="{675BAC43-76DF-48DB-842F-D6AAB93C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Horários e modelos ajudam a interpretar cada painel.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7405F4C7-27F3-474C-8246-4ED9F2E2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c30bbb1eed5c4df4"/>
              </a:rPr>
              <a:t>Central de Avistamentos</a:t>
            </a:r>
          </a:p>
        </p:txBody>
      </p:sp>
      <p:sp>
        <p:nvSpPr>
          <p:cNvPr id="4" name="11">
            <a:extLst xmlns:a="http://schemas.openxmlformats.org/drawingml/2006/main">
              <a:ext uri="{FF2B5EF4-FFF2-40B4-BE49-F238E27FC236}">
                <a16:creationId xmlns:a16="http://schemas.microsoft.com/office/drawing/2014/main" id="{05F49519-121B-419D-8DEC-AD601038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GOES Solar Flares">
            <a:extLst xmlns:a="http://schemas.openxmlformats.org/drawingml/2006/main">
              <a:ext uri="{FF2B5EF4-FFF2-40B4-BE49-F238E27FC236}">
                <a16:creationId xmlns:a16="http://schemas.microsoft.com/office/drawing/2014/main" id="{52871A7B-8C46-48B7-9D1E-3952FE21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31fbd34de0234a3f"/>
              </a:rPr>
              <a:t>GOES Solar Flares</a:t>
            </a:r>
          </a:p>
        </p:txBody>
      </p:sp>
      <p:sp>
        <p:nvSpPr>
          <p:cNvPr id="6" name="Fluxo de raios X, classes das erupções solares e contexto D-RAP.">
            <a:extLst xmlns:a="http://schemas.openxmlformats.org/drawingml/2006/main">
              <a:ext uri="{FF2B5EF4-FFF2-40B4-BE49-F238E27FC236}">
                <a16:creationId xmlns:a16="http://schemas.microsoft.com/office/drawing/2014/main" id="{C7E18AF6-DEAF-48EB-8645-09D3CC7B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Fluxo de raios X, classes das erupções solares e contexto D-RAP.</a:t>
            </a:r>
          </a:p>
        </p:txBody>
      </p:sp>
      <p:sp>
        <p:nvSpPr>
          <p:cNvPr id="7" name="Aurora">
            <a:extLst xmlns:a="http://schemas.openxmlformats.org/drawingml/2006/main">
              <a:ext uri="{FF2B5EF4-FFF2-40B4-BE49-F238E27FC236}">
                <a16:creationId xmlns:a16="http://schemas.microsoft.com/office/drawing/2014/main" id="{A582C722-EDA5-4448-9007-967E2B2D3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529fd54ed44a44b4"/>
              </a:rPr>
              <a:t>Aurora</a:t>
            </a:r>
          </a:p>
        </p:txBody>
      </p:sp>
      <p:sp>
        <p:nvSpPr>
          <p:cNvPr id="8" name="Mapas de previsão com dados do modelo OVATION.">
            <a:extLst xmlns:a="http://schemas.openxmlformats.org/drawingml/2006/main">
              <a:ext uri="{FF2B5EF4-FFF2-40B4-BE49-F238E27FC236}">
                <a16:creationId xmlns:a16="http://schemas.microsoft.com/office/drawing/2014/main" id="{D6436727-71FE-4A5F-BCC5-3E473B6C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Mapas de previsão com dados do modelo OVATION.</a:t>
            </a:r>
          </a:p>
        </p:txBody>
      </p:sp>
      <p:sp>
        <p:nvSpPr>
          <p:cNvPr id="9" name="Horário do produto">
            <a:extLst xmlns:a="http://schemas.openxmlformats.org/drawingml/2006/main">
              <a:ext uri="{FF2B5EF4-FFF2-40B4-BE49-F238E27FC236}">
                <a16:creationId xmlns:a16="http://schemas.microsoft.com/office/drawing/2014/main" id="{EF707B13-35E0-426C-AC85-77011A7C6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Horário do produto</a:t>
            </a:r>
          </a:p>
        </p:txBody>
      </p:sp>
      <p:sp>
        <p:nvSpPr>
          <p:cNvPr id="10" name="Confira a referência temporal e a disponibilidade da fonte antes de co">
            <a:extLst xmlns:a="http://schemas.openxmlformats.org/drawingml/2006/main">
              <a:ext uri="{FF2B5EF4-FFF2-40B4-BE49-F238E27FC236}">
                <a16:creationId xmlns:a16="http://schemas.microsoft.com/office/drawing/2014/main" id="{A37D2663-6DE0-42FD-BD1A-3085D8CC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Confira a referência temporal e a disponibilidade da fonte antes de comparar.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d6886cc794c56"/>
          <a:stretch xmlns:a="http://schemas.openxmlformats.org/drawingml/2006/main"/>
        </p:blipFill>
        <p:spPr>
          <a:xfrm xmlns:a="http://schemas.openxmlformats.org/drawingml/2006/main">
            <a:off x="4832722" y="2095500"/>
            <a:ext cx="6584206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492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oman, Hubble e James Webb">
            <a:extLst xmlns:a="http://schemas.openxmlformats.org/drawingml/2006/main">
              <a:ext uri="{FF2B5EF4-FFF2-40B4-BE49-F238E27FC236}">
                <a16:creationId xmlns:a16="http://schemas.microsoft.com/office/drawing/2014/main" id="{FEA29AF6-4E3C-4ACB-B9FE-3C3EBE44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Roman, Hubble e James Webb</a:t>
            </a:r>
          </a:p>
        </p:txBody>
      </p:sp>
      <p:sp>
        <p:nvSpPr>
          <p:cNvPr id="2" name="Os três telescópios têm páginas próprias no menu Espaço.">
            <a:extLst xmlns:a="http://schemas.openxmlformats.org/drawingml/2006/main">
              <a:ext uri="{FF2B5EF4-FFF2-40B4-BE49-F238E27FC236}">
                <a16:creationId xmlns:a16="http://schemas.microsoft.com/office/drawing/2014/main" id="{C5BC8503-CF6F-43BE-9FF5-E2774AC1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Os três telescópios têm páginas próprias no menu Espaço.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980EB60C-4C02-47D5-AC9B-87DB55A2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92e1b8ae19334759"/>
              </a:rPr>
              <a:t>Central de Avistamentos</a:t>
            </a:r>
          </a:p>
        </p:txBody>
      </p:sp>
      <p:sp>
        <p:nvSpPr>
          <p:cNvPr id="4" name="12">
            <a:extLst xmlns:a="http://schemas.openxmlformats.org/drawingml/2006/main">
              <a:ext uri="{FF2B5EF4-FFF2-40B4-BE49-F238E27FC236}">
                <a16:creationId xmlns:a16="http://schemas.microsoft.com/office/drawing/2014/main" id="{E7CFEA87-BDEF-42CE-85DE-23DBE52C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Nancy Grace Roman">
            <a:extLst xmlns:a="http://schemas.openxmlformats.org/drawingml/2006/main">
              <a:ext uri="{FF2B5EF4-FFF2-40B4-BE49-F238E27FC236}">
                <a16:creationId xmlns:a16="http://schemas.microsoft.com/office/drawing/2014/main" id="{3FD85328-207C-4E3F-A2D3-6A7BFC90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4a7d0c952a3d482a"/>
              </a:rPr>
              <a:t>Nancy Grace Roman</a:t>
            </a:r>
          </a:p>
        </p:txBody>
      </p:sp>
      <p:sp>
        <p:nvSpPr>
          <p:cNvPr id="6" name="Missão, instrumentos, destino L2 e comparação com outros telescópios.">
            <a:extLst xmlns:a="http://schemas.openxmlformats.org/drawingml/2006/main">
              <a:ext uri="{FF2B5EF4-FFF2-40B4-BE49-F238E27FC236}">
                <a16:creationId xmlns:a16="http://schemas.microsoft.com/office/drawing/2014/main" id="{0CDBC93B-30B5-4AA5-8D54-E791D94C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Missão, instrumentos, destino L2 e comparação com outros telescópios.</a:t>
            </a:r>
          </a:p>
        </p:txBody>
      </p:sp>
      <p:sp>
        <p:nvSpPr>
          <p:cNvPr id="7" name="Hubble">
            <a:extLst xmlns:a="http://schemas.openxmlformats.org/drawingml/2006/main">
              <a:ext uri="{FF2B5EF4-FFF2-40B4-BE49-F238E27FC236}">
                <a16:creationId xmlns:a16="http://schemas.microsoft.com/office/drawing/2014/main" id="{2C8B443C-EDF7-495F-A7AB-E55DEC1A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5538360d0afe4a7d"/>
              </a:rPr>
              <a:t>Hubble</a:t>
            </a:r>
          </a:p>
        </p:txBody>
      </p:sp>
      <p:sp>
        <p:nvSpPr>
          <p:cNvPr id="8" name="Agenda, programas científicos e mapa da região observada.">
            <a:extLst xmlns:a="http://schemas.openxmlformats.org/drawingml/2006/main">
              <a:ext uri="{FF2B5EF4-FFF2-40B4-BE49-F238E27FC236}">
                <a16:creationId xmlns:a16="http://schemas.microsoft.com/office/drawing/2014/main" id="{B681570E-BD52-4D3E-A2C8-8EBE14E3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Agenda, programas científicos e mapa da região observada.</a:t>
            </a:r>
          </a:p>
        </p:txBody>
      </p:sp>
      <p:sp>
        <p:nvSpPr>
          <p:cNvPr id="9" name="James Webb">
            <a:extLst xmlns:a="http://schemas.openxmlformats.org/drawingml/2006/main">
              <a:ext uri="{FF2B5EF4-FFF2-40B4-BE49-F238E27FC236}">
                <a16:creationId xmlns:a16="http://schemas.microsoft.com/office/drawing/2014/main" id="{714E9EF5-FF1C-4DFE-BCAF-8725EB00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ca562f4f4a334d4b"/>
              </a:rPr>
              <a:t>James Webb</a:t>
            </a:r>
          </a:p>
        </p:txBody>
      </p:sp>
      <p:sp>
        <p:nvSpPr>
          <p:cNvPr id="10" name="Apontamentos, atlas infravermelho e os quatro instrumentos.">
            <a:extLst xmlns:a="http://schemas.openxmlformats.org/drawingml/2006/main">
              <a:ext uri="{FF2B5EF4-FFF2-40B4-BE49-F238E27FC236}">
                <a16:creationId xmlns:a16="http://schemas.microsoft.com/office/drawing/2014/main" id="{0C263430-2CAB-4B3A-9080-CD9EF738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Apontamentos, atlas infravermelho e os quatro instrumentos.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9985bec62e456a"/>
          <a:stretch xmlns:a="http://schemas.openxmlformats.org/drawingml/2006/main"/>
        </p:blipFill>
        <p:spPr>
          <a:xfrm xmlns:a="http://schemas.openxmlformats.org/drawingml/2006/main">
            <a:off x="4698833" y="2095500"/>
            <a:ext cx="6851984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19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companhamento das observações">
            <a:extLst xmlns:a="http://schemas.openxmlformats.org/drawingml/2006/main">
              <a:ext uri="{FF2B5EF4-FFF2-40B4-BE49-F238E27FC236}">
                <a16:creationId xmlns:a16="http://schemas.microsoft.com/office/drawing/2014/main" id="{28E90D4B-D8D7-477C-B7EC-EDD18BA4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Acompanhamento das observações</a:t>
            </a:r>
          </a:p>
        </p:txBody>
      </p:sp>
      <p:sp>
        <p:nvSpPr>
          <p:cNvPr id="2" name="Hubble e Webb usam registros do Space Telescope Live / STScI.">
            <a:extLst xmlns:a="http://schemas.openxmlformats.org/drawingml/2006/main">
              <a:ext uri="{FF2B5EF4-FFF2-40B4-BE49-F238E27FC236}">
                <a16:creationId xmlns:a16="http://schemas.microsoft.com/office/drawing/2014/main" id="{A313FF58-26CC-4AE8-A9B9-82C7C759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Hubble e Webb usam registros do Space Telescope Live / STScI.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159C63B8-92E9-4C19-B39B-310AA256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27f80897c9bb4960"/>
              </a:rPr>
              <a:t>Central de Avistamentos</a:t>
            </a:r>
          </a:p>
        </p:txBody>
      </p:sp>
      <p:sp>
        <p:nvSpPr>
          <p:cNvPr id="4" name="13">
            <a:extLst xmlns:a="http://schemas.openxmlformats.org/drawingml/2006/main">
              <a:ext uri="{FF2B5EF4-FFF2-40B4-BE49-F238E27FC236}">
                <a16:creationId xmlns:a16="http://schemas.microsoft.com/office/drawing/2014/main" id="{693F5BAB-F1F9-4C27-9978-4D579F1C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e049985d044be"/>
          <a:stretch xmlns:a="http://schemas.openxmlformats.org/drawingml/2006/main"/>
        </p:blipFill>
        <p:spPr>
          <a:xfrm xmlns:a="http://schemas.openxmlformats.org/drawingml/2006/main">
            <a:off x="619125" y="2635173"/>
            <a:ext cx="7067550" cy="2778278"/>
          </a:xfrm>
          <a:prstGeom xmlns:a="http://schemas.openxmlformats.org/drawingml/2006/main" prst="rect">
            <a:avLst/>
          </a:prstGeom>
        </p:spPr>
      </p:pic>
      <p:sp>
        <p:nvSpPr>
          <p:cNvPr id="6" name="Agenda e alvo">
            <a:extLst xmlns:a="http://schemas.openxmlformats.org/drawingml/2006/main">
              <a:ext uri="{FF2B5EF4-FFF2-40B4-BE49-F238E27FC236}">
                <a16:creationId xmlns:a16="http://schemas.microsoft.com/office/drawing/2014/main" id="{F30AA51F-2F65-4ED4-8D1D-A8F2A59F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095500"/>
            <a:ext cx="3476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bb95bf93d3eb404a"/>
              </a:rPr>
              <a:t>Agenda e alvo</a:t>
            </a:r>
          </a:p>
        </p:txBody>
      </p:sp>
      <p:sp>
        <p:nvSpPr>
          <p:cNvPr id="7" name="Selecione uma data e examine o programa associado ao apontamento.">
            <a:extLst xmlns:a="http://schemas.openxmlformats.org/drawingml/2006/main">
              <a:ext uri="{FF2B5EF4-FFF2-40B4-BE49-F238E27FC236}">
                <a16:creationId xmlns:a16="http://schemas.microsoft.com/office/drawing/2014/main" id="{82BECB00-CCD0-46F2-8D5E-35AB2F7D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552700"/>
            <a:ext cx="3476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Selecione uma data e examine o programa associado ao apontamento.</a:t>
            </a:r>
          </a:p>
        </p:txBody>
      </p:sp>
      <p:sp>
        <p:nvSpPr>
          <p:cNvPr id="8" name="Atlas de referência">
            <a:extLst xmlns:a="http://schemas.openxmlformats.org/drawingml/2006/main">
              <a:ext uri="{FF2B5EF4-FFF2-40B4-BE49-F238E27FC236}">
                <a16:creationId xmlns:a16="http://schemas.microsoft.com/office/drawing/2014/main" id="{C98FB98B-000E-40B6-AE74-BF62F434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733800"/>
            <a:ext cx="3476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1bc9648b6d4b4de1"/>
              </a:rPr>
              <a:t>Atlas de referência</a:t>
            </a:r>
          </a:p>
        </p:txBody>
      </p:sp>
      <p:sp>
        <p:nvSpPr>
          <p:cNvPr id="9" name="O atlas localiza o campo no céu. A imagem exibida pode vir de levantam">
            <a:extLst xmlns:a="http://schemas.openxmlformats.org/drawingml/2006/main">
              <a:ext uri="{FF2B5EF4-FFF2-40B4-BE49-F238E27FC236}">
                <a16:creationId xmlns:a16="http://schemas.microsoft.com/office/drawing/2014/main" id="{1D2B4C6D-C79C-44C6-9019-F573EDB8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4191000"/>
            <a:ext cx="3476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 atlas localiza o campo no céu. A imagem exibida pode vir de levantamentos anteriores.</a:t>
            </a:r>
          </a:p>
        </p:txBody>
      </p:sp>
    </p:spTree>
    <p:extLst>
      <p:ext uri="{BB962C8B-B14F-4D97-AF65-F5344CB8AC3E}">
        <p14:creationId xmlns:p14="http://schemas.microsoft.com/office/powerpoint/2010/main" val="3093466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tarship Flight 14">
            <a:extLst xmlns:a="http://schemas.openxmlformats.org/drawingml/2006/main">
              <a:ext uri="{FF2B5EF4-FFF2-40B4-BE49-F238E27FC236}">
                <a16:creationId xmlns:a16="http://schemas.microsoft.com/office/drawing/2014/main" id="{54EB690E-35B8-4F41-8D2A-1AEEAD4F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Starship Flight 14</a:t>
            </a:r>
          </a:p>
        </p:txBody>
      </p:sp>
      <p:sp>
        <p:nvSpPr>
          <p:cNvPr id="2" name="Vídeos e explicações da missão em uma página dedicada.">
            <a:extLst xmlns:a="http://schemas.openxmlformats.org/drawingml/2006/main">
              <a:ext uri="{FF2B5EF4-FFF2-40B4-BE49-F238E27FC236}">
                <a16:creationId xmlns:a16="http://schemas.microsoft.com/office/drawing/2014/main" id="{14FB7836-3BF5-4B24-81EA-6A8AD344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Vídeos e explicações da missão em uma página dedicada.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52B02F27-827E-481A-A362-6417AAE1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a69fb1eda4074ad9"/>
              </a:rPr>
              <a:t>Central de Avistamentos</a:t>
            </a:r>
          </a:p>
        </p:txBody>
      </p:sp>
      <p:sp>
        <p:nvSpPr>
          <p:cNvPr id="4" name="14">
            <a:extLst xmlns:a="http://schemas.openxmlformats.org/drawingml/2006/main">
              <a:ext uri="{FF2B5EF4-FFF2-40B4-BE49-F238E27FC236}">
                <a16:creationId xmlns:a16="http://schemas.microsoft.com/office/drawing/2014/main" id="{E5434665-C0CD-426E-81C6-83362C46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75ab404b94471"/>
          <a:stretch xmlns:a="http://schemas.openxmlformats.org/drawingml/2006/main"/>
        </p:blipFill>
        <p:spPr>
          <a:xfrm xmlns:a="http://schemas.openxmlformats.org/drawingml/2006/main">
            <a:off x="1723311" y="2038350"/>
            <a:ext cx="4030504" cy="3838575"/>
          </a:xfrm>
          <a:prstGeom xmlns:a="http://schemas.openxmlformats.org/drawingml/2006/main" prst="rect">
            <a:avLst/>
          </a:prstGeom>
        </p:spPr>
      </p:pic>
      <p:sp>
        <p:nvSpPr>
          <p:cNvPr id="6" name="Acervo em vídeo">
            <a:extLst xmlns:a="http://schemas.openxmlformats.org/drawingml/2006/main">
              <a:ext uri="{FF2B5EF4-FFF2-40B4-BE49-F238E27FC236}">
                <a16:creationId xmlns:a16="http://schemas.microsoft.com/office/drawing/2014/main" id="{FE955959-8196-4AA6-84A6-58828E83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133600"/>
            <a:ext cx="41814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d446c20a3cf24179"/>
              </a:rPr>
              <a:t>Acervo em vídeo</a:t>
            </a:r>
          </a:p>
        </p:txBody>
      </p:sp>
      <p:sp>
        <p:nvSpPr>
          <p:cNvPr id="7" name="Capítulos com os registros do voo, incluindo o zoom do lançamento.">
            <a:extLst xmlns:a="http://schemas.openxmlformats.org/drawingml/2006/main">
              <a:ext uri="{FF2B5EF4-FFF2-40B4-BE49-F238E27FC236}">
                <a16:creationId xmlns:a16="http://schemas.microsoft.com/office/drawing/2014/main" id="{E756CD03-4889-4C7A-ADCB-790EA852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590800"/>
            <a:ext cx="41814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Capítulos com os registros do voo, incluindo o zoom do lançamento.</a:t>
            </a:r>
          </a:p>
        </p:txBody>
      </p:sp>
      <p:sp>
        <p:nvSpPr>
          <p:cNvPr id="8" name="Leitura da missão">
            <a:extLst xmlns:a="http://schemas.openxmlformats.org/drawingml/2006/main">
              <a:ext uri="{FF2B5EF4-FFF2-40B4-BE49-F238E27FC236}">
                <a16:creationId xmlns:a16="http://schemas.microsoft.com/office/drawing/2014/main" id="{5B229D9F-7F1B-408F-9D9C-3F4F9872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3762375"/>
            <a:ext cx="41814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06e66c4de05145de"/>
              </a:rPr>
              <a:t>Leitura da missão</a:t>
            </a:r>
          </a:p>
        </p:txBody>
      </p:sp>
      <p:sp>
        <p:nvSpPr>
          <p:cNvPr id="9" name="Contexto do perfil do voo, engenharia e acesso à transmissão de Starba">
            <a:extLst xmlns:a="http://schemas.openxmlformats.org/drawingml/2006/main">
              <a:ext uri="{FF2B5EF4-FFF2-40B4-BE49-F238E27FC236}">
                <a16:creationId xmlns:a16="http://schemas.microsoft.com/office/drawing/2014/main" id="{3A5073A1-3F0B-46FD-BB2D-4538A6E8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4219575"/>
            <a:ext cx="41814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Contexto do perfil do voo, engenharia e acesso à transmissão de Starbase.</a:t>
            </a:r>
          </a:p>
        </p:txBody>
      </p:sp>
    </p:spTree>
    <p:extLst>
      <p:ext uri="{BB962C8B-B14F-4D97-AF65-F5344CB8AC3E}">
        <p14:creationId xmlns:p14="http://schemas.microsoft.com/office/powerpoint/2010/main" val="7873775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ISS e ferramentas orbitais">
            <a:extLst xmlns:a="http://schemas.openxmlformats.org/drawingml/2006/main">
              <a:ext uri="{FF2B5EF4-FFF2-40B4-BE49-F238E27FC236}">
                <a16:creationId xmlns:a16="http://schemas.microsoft.com/office/drawing/2014/main" id="{60C93CA3-7F5C-449C-BE23-38E284BF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ISS e ferramentas orbitais</a:t>
            </a:r>
          </a:p>
        </p:txBody>
      </p:sp>
      <p:sp>
        <p:nvSpPr>
          <p:cNvPr id="2" name="Diferentes formas de acompanhar a exploração espacial.">
            <a:extLst xmlns:a="http://schemas.openxmlformats.org/drawingml/2006/main">
              <a:ext uri="{FF2B5EF4-FFF2-40B4-BE49-F238E27FC236}">
                <a16:creationId xmlns:a16="http://schemas.microsoft.com/office/drawing/2014/main" id="{A1EA6798-9070-41EE-97EE-4A1A1693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Diferentes formas de acompanhar a exploração espacial.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A93022C9-059C-4346-893B-EABAF457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a479e29ab2c148e6"/>
              </a:rPr>
              <a:t>Central de Avistamentos</a:t>
            </a:r>
          </a:p>
        </p:txBody>
      </p:sp>
      <p:sp>
        <p:nvSpPr>
          <p:cNvPr id="4" name="15">
            <a:extLst xmlns:a="http://schemas.openxmlformats.org/drawingml/2006/main">
              <a:ext uri="{FF2B5EF4-FFF2-40B4-BE49-F238E27FC236}">
                <a16:creationId xmlns:a16="http://schemas.microsoft.com/office/drawing/2014/main" id="{49FA0C6C-814B-4360-87E9-33B82A18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ISS Live">
            <a:extLst xmlns:a="http://schemas.openxmlformats.org/drawingml/2006/main">
              <a:ext uri="{FF2B5EF4-FFF2-40B4-BE49-F238E27FC236}">
                <a16:creationId xmlns:a16="http://schemas.microsoft.com/office/drawing/2014/main" id="{FF94D237-628C-419F-A604-D0C1BC1D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9e74fda26fa4439c"/>
              </a:rPr>
              <a:t>ISS Live</a:t>
            </a:r>
          </a:p>
        </p:txBody>
      </p:sp>
      <p:sp>
        <p:nvSpPr>
          <p:cNvPr id="6" name="Página dedicada à transmissão da Estação Espacial Internacional.">
            <a:extLst xmlns:a="http://schemas.openxmlformats.org/drawingml/2006/main">
              <a:ext uri="{FF2B5EF4-FFF2-40B4-BE49-F238E27FC236}">
                <a16:creationId xmlns:a16="http://schemas.microsoft.com/office/drawing/2014/main" id="{F3B8CFC7-7797-4124-9D41-9A61344F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Página dedicada à transmissão da Estação Espacial Internacional.</a:t>
            </a:r>
          </a:p>
        </p:txBody>
      </p:sp>
      <p:sp>
        <p:nvSpPr>
          <p:cNvPr id="7" name="NASA SSC">
            <a:extLst xmlns:a="http://schemas.openxmlformats.org/drawingml/2006/main">
              <a:ext uri="{FF2B5EF4-FFF2-40B4-BE49-F238E27FC236}">
                <a16:creationId xmlns:a16="http://schemas.microsoft.com/office/drawing/2014/main" id="{AA2DAD87-E61A-41FD-A735-23BB7266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d943703fbbf1402b"/>
              </a:rPr>
              <a:t>NASA SSC</a:t>
            </a:r>
          </a:p>
        </p:txBody>
      </p:sp>
      <p:sp>
        <p:nvSpPr>
          <p:cNvPr id="8" name="Catálogo e consulta de posições de satélites e observatórios.">
            <a:extLst xmlns:a="http://schemas.openxmlformats.org/drawingml/2006/main">
              <a:ext uri="{FF2B5EF4-FFF2-40B4-BE49-F238E27FC236}">
                <a16:creationId xmlns:a16="http://schemas.microsoft.com/office/drawing/2014/main" id="{492A6E79-9739-48A4-ABF1-EA4A62DC8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Catálogo e consulta de posições de satélites e observatórios.</a:t>
            </a:r>
          </a:p>
        </p:txBody>
      </p:sp>
      <p:sp>
        <p:nvSpPr>
          <p:cNvPr id="9" name="JPL Mission Design">
            <a:extLst xmlns:a="http://schemas.openxmlformats.org/drawingml/2006/main">
              <a:ext uri="{FF2B5EF4-FFF2-40B4-BE49-F238E27FC236}">
                <a16:creationId xmlns:a16="http://schemas.microsoft.com/office/drawing/2014/main" id="{0FE57F8C-02F4-45E6-87E4-7068CBC5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44008f6d759a452a"/>
              </a:rPr>
              <a:t>JPL Mission Design</a:t>
            </a:r>
          </a:p>
        </p:txBody>
      </p:sp>
      <p:sp>
        <p:nvSpPr>
          <p:cNvPr id="10" name="Exploração de alvos e oportunidades de trajetórias.">
            <a:extLst xmlns:a="http://schemas.openxmlformats.org/drawingml/2006/main">
              <a:ext uri="{FF2B5EF4-FFF2-40B4-BE49-F238E27FC236}">
                <a16:creationId xmlns:a16="http://schemas.microsoft.com/office/drawing/2014/main" id="{1FE57246-0D55-4104-A74B-D836D12B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Exploração de alvos e oportunidades de trajetórias.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7499f80d74bfa"/>
          <a:stretch xmlns:a="http://schemas.openxmlformats.org/drawingml/2006/main"/>
        </p:blipFill>
        <p:spPr>
          <a:xfrm xmlns:a="http://schemas.openxmlformats.org/drawingml/2006/main">
            <a:off x="4832722" y="2095500"/>
            <a:ext cx="6584206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611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 Terra vista por dados de satélite">
            <a:extLst xmlns:a="http://schemas.openxmlformats.org/drawingml/2006/main">
              <a:ext uri="{FF2B5EF4-FFF2-40B4-BE49-F238E27FC236}">
                <a16:creationId xmlns:a16="http://schemas.microsoft.com/office/drawing/2014/main" id="{86444E16-01D7-4562-AB1B-3C645F50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A Terra vista por dados de satélite</a:t>
            </a:r>
          </a:p>
        </p:txBody>
      </p:sp>
      <p:sp>
        <p:nvSpPr>
          <p:cNvPr id="2" name="Eventos naturais e imagens em camadas.">
            <a:extLst xmlns:a="http://schemas.openxmlformats.org/drawingml/2006/main">
              <a:ext uri="{FF2B5EF4-FFF2-40B4-BE49-F238E27FC236}">
                <a16:creationId xmlns:a16="http://schemas.microsoft.com/office/drawing/2014/main" id="{3C15545D-CDC7-4B8A-B275-10810B79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Eventos naturais e imagens em camadas.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D42048ED-7AA9-47BE-9AC5-225C512A3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52b65031a66841ae"/>
              </a:rPr>
              <a:t>Central de Avistamentos</a:t>
            </a:r>
          </a:p>
        </p:txBody>
      </p:sp>
      <p:sp>
        <p:nvSpPr>
          <p:cNvPr id="4" name="16">
            <a:extLst xmlns:a="http://schemas.openxmlformats.org/drawingml/2006/main">
              <a:ext uri="{FF2B5EF4-FFF2-40B4-BE49-F238E27FC236}">
                <a16:creationId xmlns:a16="http://schemas.microsoft.com/office/drawing/2014/main" id="{0B8B7186-98AA-41B4-9746-2863415B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NASA EONET">
            <a:extLst xmlns:a="http://schemas.openxmlformats.org/drawingml/2006/main">
              <a:ext uri="{FF2B5EF4-FFF2-40B4-BE49-F238E27FC236}">
                <a16:creationId xmlns:a16="http://schemas.microsoft.com/office/drawing/2014/main" id="{868CC2BA-2525-42FC-AB89-F713E8C5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575c54c571104987"/>
              </a:rPr>
              <a:t>NASA EONET</a:t>
            </a:r>
          </a:p>
        </p:txBody>
      </p:sp>
      <p:sp>
        <p:nvSpPr>
          <p:cNvPr id="6" name="Mapa de eventos naturais com categorias, datas e fontes.">
            <a:extLst xmlns:a="http://schemas.openxmlformats.org/drawingml/2006/main">
              <a:ext uri="{FF2B5EF4-FFF2-40B4-BE49-F238E27FC236}">
                <a16:creationId xmlns:a16="http://schemas.microsoft.com/office/drawing/2014/main" id="{75A2D5E6-98E9-4E89-8400-0F2F7A07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Mapa de eventos naturais com categorias, datas e fontes.</a:t>
            </a:r>
          </a:p>
        </p:txBody>
      </p:sp>
      <p:sp>
        <p:nvSpPr>
          <p:cNvPr id="7" name="NASA GIBS">
            <a:extLst xmlns:a="http://schemas.openxmlformats.org/drawingml/2006/main">
              <a:ext uri="{FF2B5EF4-FFF2-40B4-BE49-F238E27FC236}">
                <a16:creationId xmlns:a16="http://schemas.microsoft.com/office/drawing/2014/main" id="{C03626D0-6B9B-414C-99AD-7BBD3581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f4f06b61daa74b8d"/>
              </a:rPr>
              <a:t>NASA GIBS</a:t>
            </a:r>
          </a:p>
        </p:txBody>
      </p:sp>
      <p:sp>
        <p:nvSpPr>
          <p:cNvPr id="8" name="Camadas de observação da Terra para diferentes produtos e períodos.">
            <a:extLst xmlns:a="http://schemas.openxmlformats.org/drawingml/2006/main">
              <a:ext uri="{FF2B5EF4-FFF2-40B4-BE49-F238E27FC236}">
                <a16:creationId xmlns:a16="http://schemas.microsoft.com/office/drawing/2014/main" id="{DB3FBDE9-ED09-4E3E-8611-E9255CA5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Camadas de observação da Terra para diferentes produtos e períodos.</a:t>
            </a:r>
          </a:p>
        </p:txBody>
      </p:sp>
      <p:sp>
        <p:nvSpPr>
          <p:cNvPr id="9" name="Comparação temporal">
            <a:extLst xmlns:a="http://schemas.openxmlformats.org/drawingml/2006/main">
              <a:ext uri="{FF2B5EF4-FFF2-40B4-BE49-F238E27FC236}">
                <a16:creationId xmlns:a16="http://schemas.microsoft.com/office/drawing/2014/main" id="{2CCF8C47-CCD7-461F-B216-012E412B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Comparação temporal</a:t>
            </a:r>
          </a:p>
        </p:txBody>
      </p:sp>
      <p:sp>
        <p:nvSpPr>
          <p:cNvPr id="10" name="Use a mesma região e datas compatíveis ao relacionar eventos e imagens">
            <a:extLst xmlns:a="http://schemas.openxmlformats.org/drawingml/2006/main">
              <a:ext uri="{FF2B5EF4-FFF2-40B4-BE49-F238E27FC236}">
                <a16:creationId xmlns:a16="http://schemas.microsoft.com/office/drawing/2014/main" id="{3139DBE0-DB22-40DA-8FB4-7762BD9C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Use a mesma região e datas compatíveis ao relacionar eventos e imagens.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1f97759aec4a03"/>
          <a:stretch xmlns:a="http://schemas.openxmlformats.org/drawingml/2006/main"/>
        </p:blipFill>
        <p:spPr>
          <a:xfrm xmlns:a="http://schemas.openxmlformats.org/drawingml/2006/main">
            <a:off x="4836502" y="2095500"/>
            <a:ext cx="6576646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7654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iblioteca do portal">
            <a:extLst xmlns:a="http://schemas.openxmlformats.org/drawingml/2006/main">
              <a:ext uri="{FF2B5EF4-FFF2-40B4-BE49-F238E27FC236}">
                <a16:creationId xmlns:a16="http://schemas.microsoft.com/office/drawing/2014/main" id="{8D5F5CE0-7B9E-43C8-A2A0-184EDDA0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Biblioteca do portal</a:t>
            </a:r>
          </a:p>
        </p:txBody>
      </p:sp>
      <p:sp>
        <p:nvSpPr>
          <p:cNvPr id="2" name="Uma entrada para documentos, referências e conteúdos audiovisuais.">
            <a:extLst xmlns:a="http://schemas.openxmlformats.org/drawingml/2006/main">
              <a:ext uri="{FF2B5EF4-FFF2-40B4-BE49-F238E27FC236}">
                <a16:creationId xmlns:a16="http://schemas.microsoft.com/office/drawing/2014/main" id="{BB765873-4902-4A68-A50E-CB1174DA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Uma entrada para documentos, referências e conteúdos audiovisuais.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9FA1E37D-9F26-42E3-95DC-643D3D4D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f7ba6b8ca29d4508"/>
              </a:rPr>
              <a:t>Central de Avistamentos</a:t>
            </a:r>
          </a:p>
        </p:txBody>
      </p:sp>
      <p:sp>
        <p:nvSpPr>
          <p:cNvPr id="4" name="17">
            <a:extLst xmlns:a="http://schemas.openxmlformats.org/drawingml/2006/main">
              <a:ext uri="{FF2B5EF4-FFF2-40B4-BE49-F238E27FC236}">
                <a16:creationId xmlns:a16="http://schemas.microsoft.com/office/drawing/2014/main" id="{48F9211C-8A2C-45C5-BD6F-C5A5CDF8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Acervo e artigos">
            <a:extLst xmlns:a="http://schemas.openxmlformats.org/drawingml/2006/main">
              <a:ext uri="{FF2B5EF4-FFF2-40B4-BE49-F238E27FC236}">
                <a16:creationId xmlns:a16="http://schemas.microsoft.com/office/drawing/2014/main" id="{A0344A68-1CF2-4375-B980-9105F00A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75aafd2dae314b19"/>
              </a:rPr>
              <a:t>Acervo e artigos</a:t>
            </a:r>
          </a:p>
        </p:txBody>
      </p:sp>
      <p:sp>
        <p:nvSpPr>
          <p:cNvPr id="6" name="Livros, PDFs e textos técnicos para leitura e consulta.">
            <a:extLst xmlns:a="http://schemas.openxmlformats.org/drawingml/2006/main">
              <a:ext uri="{FF2B5EF4-FFF2-40B4-BE49-F238E27FC236}">
                <a16:creationId xmlns:a16="http://schemas.microsoft.com/office/drawing/2014/main" id="{FC567F79-5E5E-48F0-8678-EF6F8DD0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Livros, PDFs e textos técnicos para leitura e consulta.</a:t>
            </a:r>
          </a:p>
        </p:txBody>
      </p:sp>
      <p:sp>
        <p:nvSpPr>
          <p:cNvPr id="7" name="Aeronaves">
            <a:extLst xmlns:a="http://schemas.openxmlformats.org/drawingml/2006/main">
              <a:ext uri="{FF2B5EF4-FFF2-40B4-BE49-F238E27FC236}">
                <a16:creationId xmlns:a16="http://schemas.microsoft.com/office/drawing/2014/main" id="{AF1A659A-F9AC-421C-BD3D-FF6BE326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94b3545a48c64c1f"/>
              </a:rPr>
              <a:t>Aeronaves</a:t>
            </a:r>
          </a:p>
        </p:txBody>
      </p:sp>
      <p:sp>
        <p:nvSpPr>
          <p:cNvPr id="8" name="Galeria e infográficos sobre modelos e famílias.">
            <a:extLst xmlns:a="http://schemas.openxmlformats.org/drawingml/2006/main">
              <a:ext uri="{FF2B5EF4-FFF2-40B4-BE49-F238E27FC236}">
                <a16:creationId xmlns:a16="http://schemas.microsoft.com/office/drawing/2014/main" id="{3BF4A889-13A0-42B6-A907-D6F8030D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Galeria e infográficos sobre modelos e famílias.</a:t>
            </a:r>
          </a:p>
        </p:txBody>
      </p:sp>
      <p:sp>
        <p:nvSpPr>
          <p:cNvPr id="9" name="Relatos e vídeos">
            <a:extLst xmlns:a="http://schemas.openxmlformats.org/drawingml/2006/main">
              <a:ext uri="{FF2B5EF4-FFF2-40B4-BE49-F238E27FC236}">
                <a16:creationId xmlns:a16="http://schemas.microsoft.com/office/drawing/2014/main" id="{78D91327-A4ED-4AEE-9669-4248FFA7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454af387f3d447af"/>
              </a:rPr>
              <a:t>Relatos e vídeos</a:t>
            </a:r>
          </a:p>
        </p:txBody>
      </p:sp>
      <p:sp>
        <p:nvSpPr>
          <p:cNvPr id="10" name="Casos organizados e seleção do canal Luzes do Abismo.">
            <a:extLst xmlns:a="http://schemas.openxmlformats.org/drawingml/2006/main">
              <a:ext uri="{FF2B5EF4-FFF2-40B4-BE49-F238E27FC236}">
                <a16:creationId xmlns:a16="http://schemas.microsoft.com/office/drawing/2014/main" id="{E5DDB263-257A-426B-AFFC-2F141328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Casos organizados e seleção do canal Luzes do Abismo.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f0b885e2f449a"/>
          <a:stretch xmlns:a="http://schemas.openxmlformats.org/drawingml/2006/main"/>
        </p:blipFill>
        <p:spPr>
          <a:xfrm xmlns:a="http://schemas.openxmlformats.org/drawingml/2006/main">
            <a:off x="4667250" y="2424032"/>
            <a:ext cx="6915150" cy="3171985"/>
          </a:xfrm>
          <a:prstGeom xmlns:a="http://schemas.openxmlformats.org/drawingml/2006/main" prst="rect">
            <a:avLst/>
          </a:prstGeom>
        </p:spPr>
      </p:pic>
      <p:sp>
        <p:nvSpPr>
          <p:cNvPr id="12" name="Artigos técnicos">
            <a:extLst xmlns:a="http://schemas.openxmlformats.org/drawingml/2006/main">
              <a:ext uri="{FF2B5EF4-FFF2-40B4-BE49-F238E27FC236}">
                <a16:creationId xmlns:a16="http://schemas.microsoft.com/office/drawing/2014/main" id="{002C55D6-DA65-4DA0-A11C-571FEAB1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953125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e39638f423114a1d"/>
              </a:rPr>
              <a:t>Artigos técnicos</a:t>
            </a:r>
          </a:p>
        </p:txBody>
      </p:sp>
      <p:sp>
        <p:nvSpPr>
          <p:cNvPr id="13" name="Vídeos Luzes do Abismo">
            <a:extLst xmlns:a="http://schemas.openxmlformats.org/drawingml/2006/main">
              <a:ext uri="{FF2B5EF4-FFF2-40B4-BE49-F238E27FC236}">
                <a16:creationId xmlns:a16="http://schemas.microsoft.com/office/drawing/2014/main" id="{B6D98817-4D67-4F61-8ECA-343FDD8B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595312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3e8d7b52a48a4178"/>
              </a:rPr>
              <a:t>Vídeos Luzes do Abismo</a:t>
            </a:r>
          </a:p>
        </p:txBody>
      </p:sp>
    </p:spTree>
    <p:extLst>
      <p:ext uri="{BB962C8B-B14F-4D97-AF65-F5344CB8AC3E}">
        <p14:creationId xmlns:p14="http://schemas.microsoft.com/office/powerpoint/2010/main" val="15001222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entro de Aprendizagem">
            <a:extLst xmlns:a="http://schemas.openxmlformats.org/drawingml/2006/main">
              <a:ext uri="{FF2B5EF4-FFF2-40B4-BE49-F238E27FC236}">
                <a16:creationId xmlns:a16="http://schemas.microsoft.com/office/drawing/2014/main" id="{4D4D5BBA-B220-4F5E-90C3-59EA9681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Centro de Aprendizagem</a:t>
            </a:r>
          </a:p>
        </p:txBody>
      </p:sp>
      <p:sp>
        <p:nvSpPr>
          <p:cNvPr id="2" name="Conteúdo didático organizado por temas de ciência e aviação.">
            <a:extLst xmlns:a="http://schemas.openxmlformats.org/drawingml/2006/main">
              <a:ext uri="{FF2B5EF4-FFF2-40B4-BE49-F238E27FC236}">
                <a16:creationId xmlns:a16="http://schemas.microsoft.com/office/drawing/2014/main" id="{EBC34B01-B44D-4DF8-9E0D-51E071DD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Conteúdo didático organizado por temas de ciência e aviação.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7B0749D3-FD7B-487C-9B61-0B3AD907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56948039ace64318"/>
              </a:rPr>
              <a:t>Central de Avistamentos</a:t>
            </a:r>
          </a:p>
        </p:txBody>
      </p:sp>
      <p:sp>
        <p:nvSpPr>
          <p:cNvPr id="4" name="18">
            <a:extLst xmlns:a="http://schemas.openxmlformats.org/drawingml/2006/main">
              <a:ext uri="{FF2B5EF4-FFF2-40B4-BE49-F238E27FC236}">
                <a16:creationId xmlns:a16="http://schemas.microsoft.com/office/drawing/2014/main" id="{88CE116C-BBE7-417B-8A02-7FE754F3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184">
            <a:extLst xmlns:a="http://schemas.openxmlformats.org/drawingml/2006/main">
              <a:ext uri="{FF2B5EF4-FFF2-40B4-BE49-F238E27FC236}">
                <a16:creationId xmlns:a16="http://schemas.microsoft.com/office/drawing/2014/main" id="{784176A1-A1E6-4B8E-9D9F-AE924124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43125"/>
            <a:ext cx="3238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40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8400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184</a:t>
            </a:r>
          </a:p>
        </p:txBody>
      </p:sp>
      <p:sp>
        <p:nvSpPr>
          <p:cNvPr id="6" name="vídeos no acervo">
            <a:extLst xmlns:a="http://schemas.openxmlformats.org/drawingml/2006/main">
              <a:ext uri="{FF2B5EF4-FFF2-40B4-BE49-F238E27FC236}">
                <a16:creationId xmlns:a16="http://schemas.microsoft.com/office/drawing/2014/main" id="{4B23DB51-8C3C-4E69-B7F1-BF61EF7A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38550"/>
            <a:ext cx="33909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6FA"/>
                </a:solidFill>
                <a:latin typeface="Arial"/>
                <a:ea typeface="Arial"/>
                <a:cs typeface="Arial"/>
              </a:rPr>
              <a:t>vídeos no acervo</a:t>
            </a:r>
          </a:p>
        </p:txBody>
      </p:sp>
      <p:sp>
        <p:nvSpPr>
          <p:cNvPr id="7" name="15 aulas estruturadas 169 clipes técnicos 12 trilhas temáticas">
            <a:extLst xmlns:a="http://schemas.openxmlformats.org/drawingml/2006/main">
              <a:ext uri="{FF2B5EF4-FFF2-40B4-BE49-F238E27FC236}">
                <a16:creationId xmlns:a16="http://schemas.microsoft.com/office/drawing/2014/main" id="{F225BAC6-A7A9-46CE-900C-FC647DAF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371975"/>
            <a:ext cx="38862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15 aulas estruturadas</a:t>
            </a:r>
          </a:p>
          <a:p xmlns:a="http://schemas.openxmlformats.org/drawingml/2006/main">
            <a:pPr>
              <a:defRPr sz="20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169 clipes técnicos</a:t>
            </a:r>
          </a:p>
          <a:p xmlns:a="http://schemas.openxmlformats.org/drawingml/2006/main">
            <a:pPr>
              <a:defRPr sz="20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12 trilhas temáticas</a:t>
            </a:r>
          </a:p>
        </p:txBody>
      </p:sp>
      <p:sp>
        <p:nvSpPr>
          <p:cNvPr id="8" name="Aulas e laboratórios">
            <a:extLst xmlns:a="http://schemas.openxmlformats.org/drawingml/2006/main">
              <a:ext uri="{FF2B5EF4-FFF2-40B4-BE49-F238E27FC236}">
                <a16:creationId xmlns:a16="http://schemas.microsoft.com/office/drawing/2014/main" id="{6FB8408D-8315-42A6-B53A-9B60ADD6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152650"/>
            <a:ext cx="592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74513391769c445d"/>
              </a:rPr>
              <a:t>Aulas e laboratórios</a:t>
            </a:r>
          </a:p>
        </p:txBody>
      </p:sp>
      <p:sp>
        <p:nvSpPr>
          <p:cNvPr id="9" name="Terra, Sistema Solar, campo magnético, clima espacial, aeronaves e eng">
            <a:extLst xmlns:a="http://schemas.openxmlformats.org/drawingml/2006/main">
              <a:ext uri="{FF2B5EF4-FFF2-40B4-BE49-F238E27FC236}">
                <a16:creationId xmlns:a16="http://schemas.microsoft.com/office/drawing/2014/main" id="{E74559C0-9855-4F26-8879-E3B16694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609850"/>
            <a:ext cx="59245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Terra, Sistema Solar, campo magnético, clima espacial, aeronaves e engenharia.</a:t>
            </a:r>
          </a:p>
        </p:txBody>
      </p:sp>
      <p:sp>
        <p:nvSpPr>
          <p:cNvPr id="10" name="Vídeos com contexto">
            <a:extLst xmlns:a="http://schemas.openxmlformats.org/drawingml/2006/main">
              <a:ext uri="{FF2B5EF4-FFF2-40B4-BE49-F238E27FC236}">
                <a16:creationId xmlns:a16="http://schemas.microsoft.com/office/drawing/2014/main" id="{607D1356-F8A0-4F01-90E6-2F38B490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24300"/>
            <a:ext cx="592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b417ac1e1dcc4292"/>
              </a:rPr>
              <a:t>Vídeos com contexto</a:t>
            </a:r>
          </a:p>
        </p:txBody>
      </p:sp>
      <p:sp>
        <p:nvSpPr>
          <p:cNvPr id="11" name="Informações de apoio e legendas conforme o material disponível em cada">
            <a:extLst xmlns:a="http://schemas.openxmlformats.org/drawingml/2006/main">
              <a:ext uri="{FF2B5EF4-FFF2-40B4-BE49-F238E27FC236}">
                <a16:creationId xmlns:a16="http://schemas.microsoft.com/office/drawing/2014/main" id="{E66E181D-7462-4CE4-BEA1-EA59307F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4381500"/>
            <a:ext cx="59245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Informações de apoio e legendas conforme o material disponível em cada aula.</a:t>
            </a:r>
          </a:p>
        </p:txBody>
      </p:sp>
      <p:sp>
        <p:nvSpPr>
          <p:cNvPr id="12" name="Acervo de referência desta edição: 01/10/2026.">
            <a:extLst xmlns:a="http://schemas.openxmlformats.org/drawingml/2006/main">
              <a:ext uri="{FF2B5EF4-FFF2-40B4-BE49-F238E27FC236}">
                <a16:creationId xmlns:a16="http://schemas.microsoft.com/office/drawing/2014/main" id="{AAF9D5CB-0F1C-434D-B3FD-60F8CF11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572125"/>
            <a:ext cx="5924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Acervo de referência desta edição: 01/10/2026.</a:t>
            </a:r>
          </a:p>
        </p:txBody>
      </p:sp>
    </p:spTree>
    <p:extLst>
      <p:ext uri="{BB962C8B-B14F-4D97-AF65-F5344CB8AC3E}">
        <p14:creationId xmlns:p14="http://schemas.microsoft.com/office/powerpoint/2010/main" val="122295561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esquisa científica e memória histórica">
            <a:extLst xmlns:a="http://schemas.openxmlformats.org/drawingml/2006/main">
              <a:ext uri="{FF2B5EF4-FFF2-40B4-BE49-F238E27FC236}">
                <a16:creationId xmlns:a16="http://schemas.microsoft.com/office/drawing/2014/main" id="{6960E19D-7801-46C0-9CE2-8B2E1235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Pesquisa científica e memória histórica</a:t>
            </a:r>
          </a:p>
        </p:txBody>
      </p:sp>
      <p:sp>
        <p:nvSpPr>
          <p:cNvPr id="2" name="Acervos distintos para perguntas diferentes.">
            <a:extLst xmlns:a="http://schemas.openxmlformats.org/drawingml/2006/main">
              <a:ext uri="{FF2B5EF4-FFF2-40B4-BE49-F238E27FC236}">
                <a16:creationId xmlns:a16="http://schemas.microsoft.com/office/drawing/2014/main" id="{C4543D08-D54A-4AD5-AD38-5321B79E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Acervos distintos para perguntas diferentes.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2EFA4D84-BAA7-4A4E-9603-B70837FF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b31a5479ddc540e2"/>
              </a:rPr>
              <a:t>Central de Avistamentos</a:t>
            </a:r>
          </a:p>
        </p:txBody>
      </p:sp>
      <p:sp>
        <p:nvSpPr>
          <p:cNvPr id="4" name="19">
            <a:extLst xmlns:a="http://schemas.openxmlformats.org/drawingml/2006/main">
              <a:ext uri="{FF2B5EF4-FFF2-40B4-BE49-F238E27FC236}">
                <a16:creationId xmlns:a16="http://schemas.microsoft.com/office/drawing/2014/main" id="{8AE55215-7ADF-4419-AC72-E612DEF9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Arquivo histórico UAP">
            <a:extLst xmlns:a="http://schemas.openxmlformats.org/drawingml/2006/main">
              <a:ext uri="{FF2B5EF4-FFF2-40B4-BE49-F238E27FC236}">
                <a16:creationId xmlns:a16="http://schemas.microsoft.com/office/drawing/2014/main" id="{609DD64D-5C0B-4818-B304-92F8C15E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8736bcb6489046e4"/>
              </a:rPr>
              <a:t>Arquivo histórico UAP</a:t>
            </a:r>
          </a:p>
        </p:txBody>
      </p:sp>
      <p:sp>
        <p:nvSpPr>
          <p:cNvPr id="6" name="Busca de textos, filmes, áudios e imagens no Internet Archive.">
            <a:extLst xmlns:a="http://schemas.openxmlformats.org/drawingml/2006/main">
              <a:ext uri="{FF2B5EF4-FFF2-40B4-BE49-F238E27FC236}">
                <a16:creationId xmlns:a16="http://schemas.microsoft.com/office/drawing/2014/main" id="{104B971B-04A8-4A28-923C-4B92725C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Busca de textos, filmes, áudios e imagens no Internet Archive.</a:t>
            </a:r>
          </a:p>
        </p:txBody>
      </p:sp>
      <p:sp>
        <p:nvSpPr>
          <p:cNvPr id="7" name="Radar científico arXiv">
            <a:extLst xmlns:a="http://schemas.openxmlformats.org/drawingml/2006/main">
              <a:ext uri="{FF2B5EF4-FFF2-40B4-BE49-F238E27FC236}">
                <a16:creationId xmlns:a16="http://schemas.microsoft.com/office/drawing/2014/main" id="{96332899-6334-4787-8CB5-939B15BC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2845643bf0b14449"/>
              </a:rPr>
              <a:t>Radar científico arXiv</a:t>
            </a:r>
          </a:p>
        </p:txBody>
      </p:sp>
      <p:sp>
        <p:nvSpPr>
          <p:cNvPr id="8" name="Busca bibliográfica de preprints, autores e arquivos PDF.">
            <a:extLst xmlns:a="http://schemas.openxmlformats.org/drawingml/2006/main">
              <a:ext uri="{FF2B5EF4-FFF2-40B4-BE49-F238E27FC236}">
                <a16:creationId xmlns:a16="http://schemas.microsoft.com/office/drawing/2014/main" id="{F080661D-E086-4C2F-81AF-7B07C341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Busca bibliográfica de preprints, autores e arquivos PDF.</a:t>
            </a:r>
          </a:p>
        </p:txBody>
      </p:sp>
      <p:sp>
        <p:nvSpPr>
          <p:cNvPr id="9" name="Leitura da fonte">
            <a:extLst xmlns:a="http://schemas.openxmlformats.org/drawingml/2006/main">
              <a:ext uri="{FF2B5EF4-FFF2-40B4-BE49-F238E27FC236}">
                <a16:creationId xmlns:a16="http://schemas.microsoft.com/office/drawing/2014/main" id="{5BB6CAFD-C79E-46AB-8A4C-75B5B4C0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3657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Leitura da fonte</a:t>
            </a:r>
          </a:p>
        </p:txBody>
      </p:sp>
      <p:sp>
        <p:nvSpPr>
          <p:cNvPr id="10" name="Confira autoria, data, versão e a natureza do documento consultado.">
            <a:extLst xmlns:a="http://schemas.openxmlformats.org/drawingml/2006/main">
              <a:ext uri="{FF2B5EF4-FFF2-40B4-BE49-F238E27FC236}">
                <a16:creationId xmlns:a16="http://schemas.microsoft.com/office/drawing/2014/main" id="{6EE88EDE-9269-4B17-BC6F-B90F4648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657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Confira autoria, data, versão e a natureza do documento consultado.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1a3c1e1044a97"/>
          <a:stretch xmlns:a="http://schemas.openxmlformats.org/drawingml/2006/main"/>
        </p:blipFill>
        <p:spPr>
          <a:xfrm xmlns:a="http://schemas.openxmlformats.org/drawingml/2006/main">
            <a:off x="4821331" y="2095500"/>
            <a:ext cx="6606988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9526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Arquivos UAP do War.GOV">
            <a:extLst xmlns:a="http://schemas.openxmlformats.org/drawingml/2006/main">
              <a:ext uri="{FF2B5EF4-FFF2-40B4-BE49-F238E27FC236}">
                <a16:creationId xmlns:a16="http://schemas.microsoft.com/office/drawing/2014/main" id="{67E2EF37-0F36-4794-AD74-70826F76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Arquivos UAP do War.GOV</a:t>
            </a:r>
          </a:p>
        </p:txBody>
      </p:sp>
      <p:sp>
        <p:nvSpPr>
          <p:cNvPr id="2" name="Mídias e documentos dos Releases 01 a 06.">
            <a:extLst xmlns:a="http://schemas.openxmlformats.org/drawingml/2006/main">
              <a:ext uri="{FF2B5EF4-FFF2-40B4-BE49-F238E27FC236}">
                <a16:creationId xmlns:a16="http://schemas.microsoft.com/office/drawing/2014/main" id="{EDE09022-85AC-4DBA-B66C-F96E8D30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Mídias e documentos dos Releases 01 a 06.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FCF07807-A78D-4AE9-AAED-69DD307F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1c0813d0f30c4d10"/>
              </a:rPr>
              <a:t>Central de Avistamentos</a:t>
            </a:r>
          </a:p>
        </p:txBody>
      </p:sp>
      <p:sp>
        <p:nvSpPr>
          <p:cNvPr id="4" name="20">
            <a:extLst xmlns:a="http://schemas.openxmlformats.org/drawingml/2006/main">
              <a:ext uri="{FF2B5EF4-FFF2-40B4-BE49-F238E27FC236}">
                <a16:creationId xmlns:a16="http://schemas.microsoft.com/office/drawing/2014/main" id="{464931D0-F8E6-4AB7-8D3E-3BC25AE1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Mídias originais">
            <a:extLst xmlns:a="http://schemas.openxmlformats.org/drawingml/2006/main">
              <a:ext uri="{FF2B5EF4-FFF2-40B4-BE49-F238E27FC236}">
                <a16:creationId xmlns:a16="http://schemas.microsoft.com/office/drawing/2014/main" id="{5462F863-B079-4434-B9F3-8F2724F3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f30c00d0d57b4bae"/>
              </a:rPr>
              <a:t>Mídias originais</a:t>
            </a:r>
          </a:p>
        </p:txBody>
      </p:sp>
      <p:sp>
        <p:nvSpPr>
          <p:cNvPr id="6" name="Página principal com materiais audiovisuais e explicações em português">
            <a:extLst xmlns:a="http://schemas.openxmlformats.org/drawingml/2006/main">
              <a:ext uri="{FF2B5EF4-FFF2-40B4-BE49-F238E27FC236}">
                <a16:creationId xmlns:a16="http://schemas.microsoft.com/office/drawing/2014/main" id="{6DD1CEFE-E55B-4836-81F5-D4E27050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4857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Página principal com materiais audiovisuais e explicações em português.</a:t>
            </a:r>
          </a:p>
        </p:txBody>
      </p:sp>
      <p:sp>
        <p:nvSpPr>
          <p:cNvPr id="7" name="Documentos digitalizados">
            <a:extLst xmlns:a="http://schemas.openxmlformats.org/drawingml/2006/main">
              <a:ext uri="{FF2B5EF4-FFF2-40B4-BE49-F238E27FC236}">
                <a16:creationId xmlns:a16="http://schemas.microsoft.com/office/drawing/2014/main" id="{78C11876-3FF8-4762-B3E7-93CC2808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25fbef94989e4137"/>
              </a:rPr>
              <a:t>Documentos digitalizados</a:t>
            </a:r>
          </a:p>
        </p:txBody>
      </p:sp>
      <p:sp>
        <p:nvSpPr>
          <p:cNvPr id="8" name="Leitura de PDFs, impressão, download e visualização Microfilm.">
            <a:extLst xmlns:a="http://schemas.openxmlformats.org/drawingml/2006/main">
              <a:ext uri="{FF2B5EF4-FFF2-40B4-BE49-F238E27FC236}">
                <a16:creationId xmlns:a16="http://schemas.microsoft.com/office/drawing/2014/main" id="{A969D4FD-E0B7-4637-8AB0-7D3A8FA0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4857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Leitura de PDFs, impressão, download e visualização Microfilm.</a:t>
            </a:r>
          </a:p>
        </p:txBody>
      </p:sp>
      <p:sp>
        <p:nvSpPr>
          <p:cNvPr id="9" name="Release 01">
            <a:extLst xmlns:a="http://schemas.openxmlformats.org/drawingml/2006/main">
              <a:ext uri="{FF2B5EF4-FFF2-40B4-BE49-F238E27FC236}">
                <a16:creationId xmlns:a16="http://schemas.microsoft.com/office/drawing/2014/main" id="{AB2BD1F0-F237-4006-A554-3958136C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152650"/>
            <a:ext cx="423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2CD8B"/>
                </a:solidFill>
                <a:latin typeface="Arial"/>
                <a:ea typeface="Arial"/>
                <a:cs typeface="Arial"/>
                <a:hlinkClick xmlns:r="http://schemas.openxmlformats.org/officeDocument/2006/relationships" r:id="Ra1738d55e98444f0"/>
              </a:rPr>
              <a:t>Release 01</a:t>
            </a:r>
          </a:p>
        </p:txBody>
      </p:sp>
      <p:sp>
        <p:nvSpPr>
          <p:cNvPr id="10" name="Release 02">
            <a:extLst xmlns:a="http://schemas.openxmlformats.org/drawingml/2006/main">
              <a:ext uri="{FF2B5EF4-FFF2-40B4-BE49-F238E27FC236}">
                <a16:creationId xmlns:a16="http://schemas.microsoft.com/office/drawing/2014/main" id="{AF662C73-9EB6-4F0D-9CC5-55C022F5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752725"/>
            <a:ext cx="423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a2429ee2cdaa4da5"/>
              </a:rPr>
              <a:t>Release 02</a:t>
            </a:r>
          </a:p>
        </p:txBody>
      </p:sp>
      <p:sp>
        <p:nvSpPr>
          <p:cNvPr id="11" name="Release 03">
            <a:extLst xmlns:a="http://schemas.openxmlformats.org/drawingml/2006/main">
              <a:ext uri="{FF2B5EF4-FFF2-40B4-BE49-F238E27FC236}">
                <a16:creationId xmlns:a16="http://schemas.microsoft.com/office/drawing/2014/main" id="{F0947FF3-CBD9-4190-8EEB-E280BF26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52800"/>
            <a:ext cx="423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2CD8B"/>
                </a:solidFill>
                <a:latin typeface="Arial"/>
                <a:ea typeface="Arial"/>
                <a:cs typeface="Arial"/>
                <a:hlinkClick xmlns:r="http://schemas.openxmlformats.org/officeDocument/2006/relationships" r:id="R99cf41a32567481d"/>
              </a:rPr>
              <a:t>Release 03</a:t>
            </a:r>
          </a:p>
        </p:txBody>
      </p:sp>
      <p:sp>
        <p:nvSpPr>
          <p:cNvPr id="12" name="Release 04">
            <a:extLst xmlns:a="http://schemas.openxmlformats.org/drawingml/2006/main">
              <a:ext uri="{FF2B5EF4-FFF2-40B4-BE49-F238E27FC236}">
                <a16:creationId xmlns:a16="http://schemas.microsoft.com/office/drawing/2014/main" id="{4E2F1D6A-095C-4BFA-A385-6C25486B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952875"/>
            <a:ext cx="423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765b39a6cff64443"/>
              </a:rPr>
              <a:t>Release 04</a:t>
            </a:r>
          </a:p>
        </p:txBody>
      </p:sp>
      <p:sp>
        <p:nvSpPr>
          <p:cNvPr id="13" name="Release 05">
            <a:extLst xmlns:a="http://schemas.openxmlformats.org/drawingml/2006/main">
              <a:ext uri="{FF2B5EF4-FFF2-40B4-BE49-F238E27FC236}">
                <a16:creationId xmlns:a16="http://schemas.microsoft.com/office/drawing/2014/main" id="{A3C18621-A968-411D-B243-96AF9BB9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552950"/>
            <a:ext cx="423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2CD8B"/>
                </a:solidFill>
                <a:latin typeface="Arial"/>
                <a:ea typeface="Arial"/>
                <a:cs typeface="Arial"/>
                <a:hlinkClick xmlns:r="http://schemas.openxmlformats.org/officeDocument/2006/relationships" r:id="R594f2976ff87449d"/>
              </a:rPr>
              <a:t>Release 05</a:t>
            </a:r>
          </a:p>
        </p:txBody>
      </p:sp>
      <p:sp>
        <p:nvSpPr>
          <p:cNvPr id="14" name="Release 06">
            <a:extLst xmlns:a="http://schemas.openxmlformats.org/drawingml/2006/main">
              <a:ext uri="{FF2B5EF4-FFF2-40B4-BE49-F238E27FC236}">
                <a16:creationId xmlns:a16="http://schemas.microsoft.com/office/drawing/2014/main" id="{6A47350E-A367-4555-B2C2-A9FEFB69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5153025"/>
            <a:ext cx="423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4e3dae0169c3419a"/>
              </a:rPr>
              <a:t>Release 06</a:t>
            </a:r>
          </a:p>
        </p:txBody>
      </p:sp>
    </p:spTree>
    <p:extLst>
      <p:ext uri="{BB962C8B-B14F-4D97-AF65-F5344CB8AC3E}">
        <p14:creationId xmlns:p14="http://schemas.microsoft.com/office/powerpoint/2010/main" val="5200701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Um roteiro para comparar uma observação">
            <a:extLst xmlns:a="http://schemas.openxmlformats.org/drawingml/2006/main">
              <a:ext uri="{FF2B5EF4-FFF2-40B4-BE49-F238E27FC236}">
                <a16:creationId xmlns:a16="http://schemas.microsoft.com/office/drawing/2014/main" id="{A8183193-83B4-43E2-A958-D9BDE598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Um roteiro para comparar uma observação</a:t>
            </a:r>
          </a:p>
        </p:txBody>
      </p:sp>
      <p:sp>
        <p:nvSpPr>
          <p:cNvPr id="2" name="O portal reúne referências. A conclusão depende dos registros disponív">
            <a:extLst xmlns:a="http://schemas.openxmlformats.org/drawingml/2006/main">
              <a:ext uri="{FF2B5EF4-FFF2-40B4-BE49-F238E27FC236}">
                <a16:creationId xmlns:a16="http://schemas.microsoft.com/office/drawing/2014/main" id="{8334BE2D-2F7A-45CA-BD0C-F1E79512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 portal reúne referências. A conclusão depende dos registros disponíveis.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13C6D752-08CA-4326-B89C-FF8C301C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9c291bcb86274da5"/>
              </a:rPr>
              <a:t>Central de Avistamentos</a:t>
            </a:r>
          </a:p>
        </p:txBody>
      </p:sp>
      <p:sp>
        <p:nvSpPr>
          <p:cNvPr id="4" name="21">
            <a:extLst xmlns:a="http://schemas.openxmlformats.org/drawingml/2006/main">
              <a:ext uri="{FF2B5EF4-FFF2-40B4-BE49-F238E27FC236}">
                <a16:creationId xmlns:a16="http://schemas.microsoft.com/office/drawing/2014/main" id="{AD4B07A4-E467-4B5B-9DDE-89D1C2DF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EDD8E556-F0D0-4299-BEE7-1ED32DF4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Registro inicial">
            <a:extLst xmlns:a="http://schemas.openxmlformats.org/drawingml/2006/main">
              <a:ext uri="{FF2B5EF4-FFF2-40B4-BE49-F238E27FC236}">
                <a16:creationId xmlns:a16="http://schemas.microsoft.com/office/drawing/2014/main" id="{CF79985E-6D33-43BA-8572-A590CB74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038350"/>
            <a:ext cx="9477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b747ae74738742dd"/>
              </a:rPr>
              <a:t>Registro inicial</a:t>
            </a:r>
          </a:p>
        </p:txBody>
      </p:sp>
      <p:sp>
        <p:nvSpPr>
          <p:cNvPr id="7" name="Local, data, horário com fuso, direção, duração e arquivo original.">
            <a:extLst xmlns:a="http://schemas.openxmlformats.org/drawingml/2006/main">
              <a:ext uri="{FF2B5EF4-FFF2-40B4-BE49-F238E27FC236}">
                <a16:creationId xmlns:a16="http://schemas.microsoft.com/office/drawing/2014/main" id="{509A9CA1-9C76-49C3-8ABE-557FA6FC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66975"/>
            <a:ext cx="9477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Local, data, horário com fuso, direção, duração e arquivo original.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B905940F-DD06-46ED-9B57-BCB5F00B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Condições do ambiente">
            <a:extLst xmlns:a="http://schemas.openxmlformats.org/drawingml/2006/main">
              <a:ext uri="{FF2B5EF4-FFF2-40B4-BE49-F238E27FC236}">
                <a16:creationId xmlns:a16="http://schemas.microsoft.com/office/drawing/2014/main" id="{D45D2E6B-2F9B-4639-913D-7D9FEC37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009900"/>
            <a:ext cx="9477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5bc0c6ac42724856"/>
              </a:rPr>
              <a:t>Condições do ambiente</a:t>
            </a:r>
          </a:p>
        </p:txBody>
      </p:sp>
      <p:sp>
        <p:nvSpPr>
          <p:cNvPr id="10" name="Tempo, visibilidade, posição dos astros e contexto de satélites.">
            <a:extLst xmlns:a="http://schemas.openxmlformats.org/drawingml/2006/main">
              <a:ext uri="{FF2B5EF4-FFF2-40B4-BE49-F238E27FC236}">
                <a16:creationId xmlns:a16="http://schemas.microsoft.com/office/drawing/2014/main" id="{88AB23D3-9444-4593-BC91-3D48772D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38525"/>
            <a:ext cx="9477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Tempo, visibilidade, posição dos astros e contexto de satélites.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336C8E0F-A642-4957-BDDF-AAB87ACD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Consulta cruzada">
            <a:extLst xmlns:a="http://schemas.openxmlformats.org/drawingml/2006/main">
              <a:ext uri="{FF2B5EF4-FFF2-40B4-BE49-F238E27FC236}">
                <a16:creationId xmlns:a16="http://schemas.microsoft.com/office/drawing/2014/main" id="{98FCD33E-E84D-497A-A1BA-B2CFB3A52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981450"/>
            <a:ext cx="9477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eaa4740ec8634b59"/>
              </a:rPr>
              <a:t>Consulta cruzada</a:t>
            </a:r>
          </a:p>
        </p:txBody>
      </p:sp>
      <p:sp>
        <p:nvSpPr>
          <p:cNvPr id="13" name="Voos, boletins e fontes independentes para o mesmo momento.">
            <a:extLst xmlns:a="http://schemas.openxmlformats.org/drawingml/2006/main">
              <a:ext uri="{FF2B5EF4-FFF2-40B4-BE49-F238E27FC236}">
                <a16:creationId xmlns:a16="http://schemas.microsoft.com/office/drawing/2014/main" id="{83D6FC97-11CD-47AC-8441-725C2B3C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410075"/>
            <a:ext cx="9477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Voos, boletins e fontes independentes para o mesmo momento.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6182CD7C-C455-47A2-88B1-FE1EB9806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2CD8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Documentação da leitura">
            <a:extLst xmlns:a="http://schemas.openxmlformats.org/drawingml/2006/main">
              <a:ext uri="{FF2B5EF4-FFF2-40B4-BE49-F238E27FC236}">
                <a16:creationId xmlns:a16="http://schemas.microsoft.com/office/drawing/2014/main" id="{B0F2C8E3-FE44-4D09-9435-3B0BB719B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53000"/>
            <a:ext cx="9477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658080e9f015432c"/>
              </a:rPr>
              <a:t>Documentação da leitura</a:t>
            </a:r>
          </a:p>
        </p:txBody>
      </p:sp>
      <p:sp>
        <p:nvSpPr>
          <p:cNvPr id="16" name="Separe o que aparece no registro da interpretação e das dúvidas.">
            <a:extLst xmlns:a="http://schemas.openxmlformats.org/drawingml/2006/main">
              <a:ext uri="{FF2B5EF4-FFF2-40B4-BE49-F238E27FC236}">
                <a16:creationId xmlns:a16="http://schemas.microsoft.com/office/drawing/2014/main" id="{0DCECB0A-E2C4-4822-8009-04012EFC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381625"/>
            <a:ext cx="9477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Separe o que aparece no registro da interpretação e das dúvidas.</a:t>
            </a:r>
          </a:p>
        </p:txBody>
      </p:sp>
    </p:spTree>
    <p:extLst>
      <p:ext uri="{BB962C8B-B14F-4D97-AF65-F5344CB8AC3E}">
        <p14:creationId xmlns:p14="http://schemas.microsoft.com/office/powerpoint/2010/main" val="8118499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O mapa continua no portal">
            <a:extLst xmlns:a="http://schemas.openxmlformats.org/drawingml/2006/main">
              <a:ext uri="{FF2B5EF4-FFF2-40B4-BE49-F238E27FC236}">
                <a16:creationId xmlns:a16="http://schemas.microsoft.com/office/drawing/2014/main" id="{35D07F1A-3E49-4B55-9142-B26D09C0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6FA"/>
                </a:solidFill>
                <a:latin typeface="Arial"/>
                <a:ea typeface="Arial"/>
                <a:cs typeface="Arial"/>
              </a:rPr>
              <a:t>O mapa continua no portal</a:t>
            </a:r>
          </a:p>
        </p:txBody>
      </p:sp>
      <p:sp>
        <p:nvSpPr>
          <p:cNvPr id="2" name="O PowerPoint pode ser lido offline. Os links e dados atualizados preci">
            <a:extLst xmlns:a="http://schemas.openxmlformats.org/drawingml/2006/main">
              <a:ext uri="{FF2B5EF4-FFF2-40B4-BE49-F238E27FC236}">
                <a16:creationId xmlns:a16="http://schemas.microsoft.com/office/drawing/2014/main" id="{E1FD6B37-7BE1-4267-BCF7-E7174361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EC2D2"/>
                </a:solidFill>
                <a:latin typeface="Arial"/>
                <a:ea typeface="Arial"/>
                <a:cs typeface="Arial"/>
              </a:rPr>
              <a:t>O PowerPoint pode ser lido offline. Os links e dados atualizados precisam de internet.</a:t>
            </a:r>
          </a:p>
        </p:txBody>
      </p:sp>
      <p:sp>
        <p:nvSpPr>
          <p:cNvPr id="3" name="Central de Avistamentos">
            <a:extLst xmlns:a="http://schemas.openxmlformats.org/drawingml/2006/main">
              <a:ext uri="{FF2B5EF4-FFF2-40B4-BE49-F238E27FC236}">
                <a16:creationId xmlns:a16="http://schemas.microsoft.com/office/drawing/2014/main" id="{584E2B02-12CA-4767-8CC9-C18243C5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1c45a7088f5b4824"/>
              </a:rPr>
              <a:t>Central de Avistamentos</a:t>
            </a:r>
          </a:p>
        </p:txBody>
      </p:sp>
      <p:sp>
        <p:nvSpPr>
          <p:cNvPr id="4" name="22">
            <a:extLst xmlns:a="http://schemas.openxmlformats.org/drawingml/2006/main">
              <a:ext uri="{FF2B5EF4-FFF2-40B4-BE49-F238E27FC236}">
                <a16:creationId xmlns:a16="http://schemas.microsoft.com/office/drawing/2014/main" id="{3B0B655D-5AD3-4FDA-94E2-F16EC129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9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5DFE5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5" name="Mapa do portal">
            <a:extLst xmlns:a="http://schemas.openxmlformats.org/drawingml/2006/main">
              <a:ext uri="{FF2B5EF4-FFF2-40B4-BE49-F238E27FC236}">
                <a16:creationId xmlns:a16="http://schemas.microsoft.com/office/drawing/2014/main" id="{A9ABCEBF-C7E3-46A8-9273-683A3DCC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3362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1F6FA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1F6FA"/>
                </a:solidFill>
                <a:latin typeface="Arial"/>
                <a:ea typeface="Arial"/>
                <a:cs typeface="Arial"/>
                <a:hlinkClick xmlns:r="http://schemas.openxmlformats.org/officeDocument/2006/relationships" r:id="Rc0d443c351e743ff"/>
              </a:rPr>
              <a:t>Mapa do portal</a:t>
            </a:r>
          </a:p>
        </p:txBody>
      </p:sp>
      <p:sp>
        <p:nvSpPr>
          <p:cNvPr id="6" name="Página inicial">
            <a:extLst xmlns:a="http://schemas.openxmlformats.org/drawingml/2006/main">
              <a:ext uri="{FF2B5EF4-FFF2-40B4-BE49-F238E27FC236}">
                <a16:creationId xmlns:a16="http://schemas.microsoft.com/office/drawing/2014/main" id="{040A67E7-A71D-405A-9416-DEAC6651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14700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27a49f482fc148eb"/>
              </a:rPr>
              <a:t>Página inicial</a:t>
            </a:r>
          </a:p>
        </p:txBody>
      </p:sp>
      <p:sp>
        <p:nvSpPr>
          <p:cNvPr id="7" name="3I/ATLAS">
            <a:extLst xmlns:a="http://schemas.openxmlformats.org/drawingml/2006/main">
              <a:ext uri="{FF2B5EF4-FFF2-40B4-BE49-F238E27FC236}">
                <a16:creationId xmlns:a16="http://schemas.microsoft.com/office/drawing/2014/main" id="{B48DFAFD-1375-4A7F-B61A-32EEEBD7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0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2CD8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2CD8B"/>
                </a:solidFill>
                <a:latin typeface="Arial"/>
                <a:ea typeface="Arial"/>
                <a:cs typeface="Arial"/>
                <a:hlinkClick xmlns:r="http://schemas.openxmlformats.org/officeDocument/2006/relationships" r:id="R983843b53b154b8d"/>
              </a:rPr>
              <a:t>3I/ATLAS</a:t>
            </a:r>
          </a:p>
        </p:txBody>
      </p:sp>
      <p:sp>
        <p:nvSpPr>
          <p:cNvPr id="8" name="RSS e atualizações">
            <a:extLst xmlns:a="http://schemas.openxmlformats.org/drawingml/2006/main">
              <a:ext uri="{FF2B5EF4-FFF2-40B4-BE49-F238E27FC236}">
                <a16:creationId xmlns:a16="http://schemas.microsoft.com/office/drawing/2014/main" id="{6750314D-9020-411A-AE3C-4DB02051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57725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85DFE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5DFE5"/>
                </a:solidFill>
                <a:latin typeface="Arial"/>
                <a:ea typeface="Arial"/>
                <a:cs typeface="Arial"/>
                <a:hlinkClick xmlns:r="http://schemas.openxmlformats.org/officeDocument/2006/relationships" r:id="R04eb2ed659c84448"/>
              </a:rPr>
              <a:t>RSS e atualizações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255d839284445"/>
          <a:stretch xmlns:a="http://schemas.openxmlformats.org/drawingml/2006/main"/>
        </p:blipFill>
        <p:spPr>
          <a:xfrm xmlns:a="http://schemas.openxmlformats.org/drawingml/2006/main">
            <a:off x="8896350" y="2200275"/>
            <a:ext cx="2295525" cy="2295525"/>
          </a:xfrm>
          <a:prstGeom xmlns:a="http://schemas.openxmlformats.org/drawingml/2006/main" prst="rect">
            <a:avLst/>
          </a:prstGeom>
        </p:spPr>
      </p:pic>
      <p:sp>
        <p:nvSpPr>
          <p:cNvPr id="10" name="pilot-ufo.maxximus-meridius.workers.dev">
            <a:extLst xmlns:a="http://schemas.openxmlformats.org/drawingml/2006/main">
              <a:ext uri="{FF2B5EF4-FFF2-40B4-BE49-F238E27FC236}">
                <a16:creationId xmlns:a16="http://schemas.microsoft.com/office/drawing/2014/main" id="{D7B47592-88FB-4F10-AFEB-044F682C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388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EC2D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AEC2D2"/>
                </a:solidFill>
                <a:latin typeface="Arial"/>
                <a:ea typeface="Arial"/>
                <a:cs typeface="Arial"/>
                <a:hlinkClick xmlns:r="http://schemas.openxmlformats.org/officeDocument/2006/relationships" r:id="Re724d1d086824a0a"/>
              </a:rPr>
              <a:t>pilot-ufo.maxximus-meridius.workers.dev</a:t>
            </a:r>
          </a:p>
        </p:txBody>
      </p:sp>
    </p:spTree>
    <p:extLst>
      <p:ext uri="{BB962C8B-B14F-4D97-AF65-F5344CB8AC3E}">
        <p14:creationId xmlns:p14="http://schemas.microsoft.com/office/powerpoint/2010/main" val="15675796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2026-10-01T19:42:48.8120000Z</dcterms:created>
  <dcterms:modified xsi:type="dcterms:W3CDTF">2026-10-01T19:42:48.8120000Z</dcterms:modified>
</coreProperties>
</file>